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4" r:id="rId3"/>
    <p:sldId id="265" r:id="rId4"/>
    <p:sldId id="272" r:id="rId5"/>
    <p:sldId id="274" r:id="rId6"/>
    <p:sldId id="277" r:id="rId7"/>
    <p:sldId id="279" r:id="rId8"/>
    <p:sldId id="280" r:id="rId9"/>
    <p:sldId id="289" r:id="rId10"/>
    <p:sldId id="286" r:id="rId11"/>
    <p:sldId id="285" r:id="rId12"/>
    <p:sldId id="281" r:id="rId13"/>
    <p:sldId id="282" r:id="rId14"/>
    <p:sldId id="288" r:id="rId15"/>
    <p:sldId id="287" r:id="rId16"/>
    <p:sldId id="284" r:id="rId17"/>
    <p:sldId id="290" r:id="rId18"/>
    <p:sldId id="257" r:id="rId19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CCB1"/>
    <a:srgbClr val="F72B15"/>
    <a:srgbClr val="FFCC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>
        <p:scale>
          <a:sx n="70" d="100"/>
          <a:sy n="70" d="100"/>
        </p:scale>
        <p:origin x="-139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_Karesz\MEL&#211;1\2013\_Waha\Talajszonda\Szab&#243;G&#225;bor\Sz&#225;nt&#243;f&#246;ldi%20vk-t&#243;li%20elt&#233;r&#233;s+talajnedvess&#233;ghi&#225;n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3175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'Vízkapacitás '!$O$2:$O$7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</c:numCache>
            </c:numRef>
          </c:cat>
          <c:val>
            <c:numRef>
              <c:f>'Vízkapacitás '!$P$2:$P$7</c:f>
              <c:numCache>
                <c:formatCode>0.00</c:formatCode>
                <c:ptCount val="6"/>
                <c:pt idx="0">
                  <c:v>12.944461077844315</c:v>
                </c:pt>
                <c:pt idx="1">
                  <c:v>11.538543046357617</c:v>
                </c:pt>
                <c:pt idx="2">
                  <c:v>8.5705305846569573</c:v>
                </c:pt>
                <c:pt idx="3">
                  <c:v>9.4444339622641404</c:v>
                </c:pt>
                <c:pt idx="4">
                  <c:v>8.9300795174115706</c:v>
                </c:pt>
                <c:pt idx="5">
                  <c:v>9.0421686746987664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252736"/>
        <c:axId val="39254656"/>
      </c:lineChart>
      <c:catAx>
        <c:axId val="39252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hu-HU" sz="1200"/>
                  <a:t>mélység</a:t>
                </a:r>
                <a:r>
                  <a:rPr lang="hu-HU" sz="1200" baseline="0"/>
                  <a:t> [cm]</a:t>
                </a:r>
                <a:endParaRPr lang="hu-HU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9254656"/>
        <c:crosses val="autoZero"/>
        <c:auto val="1"/>
        <c:lblAlgn val="ctr"/>
        <c:lblOffset val="100"/>
        <c:noMultiLvlLbl val="0"/>
      </c:catAx>
      <c:valAx>
        <c:axId val="39254656"/>
        <c:scaling>
          <c:orientation val="minMax"/>
          <c:min val="8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050"/>
                </a:pPr>
                <a:r>
                  <a:rPr lang="hu-HU" sz="1050" dirty="0"/>
                  <a:t>Talajnedvesség</a:t>
                </a:r>
                <a:r>
                  <a:rPr lang="hu-HU" sz="1050" baseline="0" dirty="0"/>
                  <a:t> </a:t>
                </a:r>
                <a:r>
                  <a:rPr lang="hu-HU" sz="1050" baseline="0" dirty="0" err="1"/>
                  <a:t>tf</a:t>
                </a:r>
                <a:r>
                  <a:rPr lang="hu-HU" sz="1050" baseline="0" dirty="0"/>
                  <a:t> %</a:t>
                </a:r>
                <a:endParaRPr lang="hu-HU" sz="1050" dirty="0"/>
              </a:p>
            </c:rich>
          </c:tx>
          <c:layout>
            <c:manualLayout>
              <c:xMode val="edge"/>
              <c:yMode val="edge"/>
              <c:x val="6.0444018188965613E-3"/>
              <c:y val="2.1012319040790102E-2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39252736"/>
        <c:crosses val="autoZero"/>
        <c:crossBetween val="midCat"/>
      </c:valAx>
      <c:spPr>
        <a:gradFill rotWithShape="1">
          <a:gsLst>
            <a:gs pos="0">
              <a:schemeClr val="bg1">
                <a:lumMod val="85000"/>
              </a:schemeClr>
            </a:gs>
            <a:gs pos="35000">
              <a:schemeClr val="bg1">
                <a:lumMod val="95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ADA24-94AB-40E7-8848-EC502B1179D0}" type="datetimeFigureOut">
              <a:rPr lang="hu-HU" smtClean="0"/>
              <a:t>2016.07.06.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DCD0A-1EFE-4760-9130-C6B86FA5AD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3135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837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1452F-7EBD-4765-8CA5-81A956B92522}" type="datetimeFigureOut">
              <a:rPr lang="hu-HU" smtClean="0"/>
              <a:t>2016.07.06.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9428009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837" y="9428009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12DE8-EEFB-4392-8199-7F96D0F015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919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12DE8-EEFB-4392-8199-7F96D0F0153F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9973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12DE8-EEFB-4392-8199-7F96D0F0153F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3051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12DE8-EEFB-4392-8199-7F96D0F0153F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3051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12DE8-EEFB-4392-8199-7F96D0F0153F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3051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12DE8-EEFB-4392-8199-7F96D0F0153F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7835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12DE8-EEFB-4392-8199-7F96D0F0153F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3051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12DE8-EEFB-4392-8199-7F96D0F0153F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3051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12DE8-EEFB-4392-8199-7F96D0F0153F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3051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12DE8-EEFB-4392-8199-7F96D0F0153F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3051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12DE8-EEFB-4392-8199-7F96D0F0153F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3051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12DE8-EEFB-4392-8199-7F96D0F0153F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3051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12DE8-EEFB-4392-8199-7F96D0F0153F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3051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1C1B3-7560-425F-93F8-3225D302A866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956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F2D-283B-4DFA-A704-CCF4B07FFF0D}" type="datetimeFigureOut">
              <a:rPr lang="hu-HU" smtClean="0"/>
              <a:t>2016.07.06.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313-3430-49A4-BD38-297325C1C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8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F2D-283B-4DFA-A704-CCF4B07FFF0D}" type="datetimeFigureOut">
              <a:rPr lang="hu-HU" smtClean="0"/>
              <a:t>2016.07.06.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313-3430-49A4-BD38-297325C1C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435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F2D-283B-4DFA-A704-CCF4B07FFF0D}" type="datetimeFigureOut">
              <a:rPr lang="hu-HU" smtClean="0"/>
              <a:t>2016.07.06.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313-3430-49A4-BD38-297325C1C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408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F2D-283B-4DFA-A704-CCF4B07FFF0D}" type="datetimeFigureOut">
              <a:rPr lang="hu-HU" smtClean="0"/>
              <a:t>2016.07.06.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313-3430-49A4-BD38-297325C1C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5608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F2D-283B-4DFA-A704-CCF4B07FFF0D}" type="datetimeFigureOut">
              <a:rPr lang="hu-HU" smtClean="0"/>
              <a:t>2016.07.06.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313-3430-49A4-BD38-297325C1C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210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F2D-283B-4DFA-A704-CCF4B07FFF0D}" type="datetimeFigureOut">
              <a:rPr lang="hu-HU" smtClean="0"/>
              <a:t>2016.07.06.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313-3430-49A4-BD38-297325C1C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8689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F2D-283B-4DFA-A704-CCF4B07FFF0D}" type="datetimeFigureOut">
              <a:rPr lang="hu-HU" smtClean="0"/>
              <a:t>2016.07.06.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313-3430-49A4-BD38-297325C1C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391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F2D-283B-4DFA-A704-CCF4B07FFF0D}" type="datetimeFigureOut">
              <a:rPr lang="hu-HU" smtClean="0"/>
              <a:t>2016.07.06.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313-3430-49A4-BD38-297325C1C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726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F2D-283B-4DFA-A704-CCF4B07FFF0D}" type="datetimeFigureOut">
              <a:rPr lang="hu-HU" smtClean="0"/>
              <a:t>2016.07.06.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313-3430-49A4-BD38-297325C1C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581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F2D-283B-4DFA-A704-CCF4B07FFF0D}" type="datetimeFigureOut">
              <a:rPr lang="hu-HU" smtClean="0"/>
              <a:t>2016.07.06.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313-3430-49A4-BD38-297325C1C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556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F2D-283B-4DFA-A704-CCF4B07FFF0D}" type="datetimeFigureOut">
              <a:rPr lang="hu-HU" smtClean="0"/>
              <a:t>2016.07.06.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313-3430-49A4-BD38-297325C1C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039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6BF2D-283B-4DFA-A704-CCF4B07FFF0D}" type="datetimeFigureOut">
              <a:rPr lang="hu-HU" smtClean="0"/>
              <a:t>2016.07.06.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3B313-3430-49A4-BD38-297325C1C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633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9.jpe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9697"/>
            <a:ext cx="9144000" cy="5140380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223628" y="2868726"/>
            <a:ext cx="66967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sz="2000" b="1" dirty="0"/>
          </a:p>
          <a:p>
            <a:pPr algn="ctr"/>
            <a:r>
              <a:rPr lang="hu-HU" sz="2000" b="1" dirty="0" err="1" smtClean="0"/>
              <a:t>Fiala</a:t>
            </a:r>
            <a:r>
              <a:rPr lang="hu-HU" sz="2000" b="1" dirty="0" smtClean="0"/>
              <a:t> Károly</a:t>
            </a:r>
            <a:endParaRPr lang="hu-HU" sz="2000" b="1" dirty="0"/>
          </a:p>
          <a:p>
            <a:pPr algn="ctr"/>
            <a:r>
              <a:rPr lang="hu-HU" sz="2000" b="1" dirty="0" err="1" smtClean="0"/>
              <a:t>Fehérváry</a:t>
            </a:r>
            <a:r>
              <a:rPr lang="hu-HU" sz="2000" b="1" dirty="0" smtClean="0"/>
              <a:t> István</a:t>
            </a:r>
            <a:endParaRPr lang="hu-HU" sz="2000" dirty="0" smtClean="0"/>
          </a:p>
          <a:p>
            <a:pPr algn="ctr"/>
            <a:endParaRPr lang="hu-HU" sz="2000" dirty="0"/>
          </a:p>
          <a:p>
            <a:pPr algn="ctr"/>
            <a:r>
              <a:rPr lang="hu-HU" sz="2000" dirty="0" smtClean="0"/>
              <a:t>Magyar Hidrológia Társaság</a:t>
            </a:r>
          </a:p>
          <a:p>
            <a:pPr algn="ctr"/>
            <a:r>
              <a:rPr lang="hu-HU" sz="2000" dirty="0" smtClean="0"/>
              <a:t>XXXIV. Országos Vándorgyűlés</a:t>
            </a:r>
          </a:p>
          <a:p>
            <a:pPr algn="ctr"/>
            <a:endParaRPr lang="hu-HU" sz="2000" dirty="0"/>
          </a:p>
          <a:p>
            <a:pPr algn="ctr"/>
            <a:r>
              <a:rPr lang="hu-HU" sz="2000" dirty="0" smtClean="0"/>
              <a:t>Debrecen</a:t>
            </a:r>
          </a:p>
          <a:p>
            <a:pPr algn="ctr"/>
            <a:r>
              <a:rPr lang="hu-HU" sz="2000" dirty="0" smtClean="0"/>
              <a:t>2016.07.06.</a:t>
            </a:r>
            <a:endParaRPr lang="hu-HU" sz="2000" dirty="0"/>
          </a:p>
        </p:txBody>
      </p:sp>
      <p:sp>
        <p:nvSpPr>
          <p:cNvPr id="2" name="Téglalap 1"/>
          <p:cNvSpPr/>
          <p:nvPr/>
        </p:nvSpPr>
        <p:spPr>
          <a:xfrm>
            <a:off x="251520" y="1580891"/>
            <a:ext cx="8640960" cy="1077218"/>
          </a:xfrm>
          <a:prstGeom prst="rect">
            <a:avLst/>
          </a:prstGeom>
          <a:solidFill>
            <a:srgbClr val="E5CCB1">
              <a:alpha val="21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talajnedvesség mérés módszerei és a mérési</a:t>
            </a:r>
          </a:p>
          <a:p>
            <a:pPr algn="ctr"/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eredmények hasznosíthatósága</a:t>
            </a:r>
          </a:p>
        </p:txBody>
      </p:sp>
      <p:sp>
        <p:nvSpPr>
          <p:cNvPr id="8" name="Téglalap 7"/>
          <p:cNvSpPr/>
          <p:nvPr/>
        </p:nvSpPr>
        <p:spPr>
          <a:xfrm>
            <a:off x="1475656" y="0"/>
            <a:ext cx="6336704" cy="1292126"/>
          </a:xfrm>
          <a:prstGeom prst="rect">
            <a:avLst/>
          </a:prstGeom>
          <a:blipFill dpi="0" rotWithShape="1">
            <a:blip r:embed="rId4">
              <a:alphaModFix amt="6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642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ekerekített téglalap 21"/>
          <p:cNvSpPr/>
          <p:nvPr/>
        </p:nvSpPr>
        <p:spPr>
          <a:xfrm>
            <a:off x="427549" y="2256888"/>
            <a:ext cx="8248907" cy="4083691"/>
          </a:xfrm>
          <a:prstGeom prst="roundRect">
            <a:avLst/>
          </a:prstGeom>
          <a:gradFill flip="none" rotWithShape="1">
            <a:gsLst>
              <a:gs pos="25828">
                <a:schemeClr val="accent3">
                  <a:lumMod val="60000"/>
                  <a:lumOff val="40000"/>
                  <a:alpha val="50000"/>
                </a:schemeClr>
              </a:gs>
              <a:gs pos="44000">
                <a:schemeClr val="accent3">
                  <a:lumMod val="20000"/>
                  <a:lumOff val="80000"/>
                  <a:alpha val="54000"/>
                </a:schemeClr>
              </a:gs>
              <a:gs pos="0">
                <a:schemeClr val="accent3">
                  <a:lumMod val="75000"/>
                  <a:alpha val="56000"/>
                </a:schemeClr>
              </a:gs>
              <a:gs pos="69000">
                <a:schemeClr val="accent2">
                  <a:lumMod val="20000"/>
                  <a:lumOff val="80000"/>
                  <a:alpha val="66000"/>
                </a:schemeClr>
              </a:gs>
              <a:gs pos="52000">
                <a:schemeClr val="bg1"/>
              </a:gs>
              <a:gs pos="100000">
                <a:srgbClr val="FA786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45231" y="31791"/>
            <a:ext cx="6304692" cy="5040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hu-HU"/>
            </a:defPPr>
            <a:lvl1pPr>
              <a:spcBef>
                <a:spcPct val="0"/>
              </a:spcBef>
              <a:buNone/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A kockázatkezelés módszerei</a:t>
            </a:r>
            <a:endParaRPr lang="hu-HU" i="1" dirty="0"/>
          </a:p>
        </p:txBody>
      </p:sp>
      <p:sp>
        <p:nvSpPr>
          <p:cNvPr id="13" name="Lekerekített téglalap 12"/>
          <p:cNvSpPr/>
          <p:nvPr/>
        </p:nvSpPr>
        <p:spPr>
          <a:xfrm>
            <a:off x="161384" y="1700808"/>
            <a:ext cx="2848308" cy="411283"/>
          </a:xfrm>
          <a:prstGeom prst="round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KOCKÁZATKEZELÉS</a:t>
            </a: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Lekerekített téglalap 13"/>
          <p:cNvSpPr/>
          <p:nvPr/>
        </p:nvSpPr>
        <p:spPr>
          <a:xfrm>
            <a:off x="6202949" y="6453336"/>
            <a:ext cx="2704292" cy="375917"/>
          </a:xfrm>
          <a:prstGeom prst="round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VÁLSÁGKEZELÉS</a:t>
            </a: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Egyenes összekötő 15"/>
          <p:cNvCxnSpPr>
            <a:stCxn id="22" idx="1"/>
            <a:endCxn id="22" idx="3"/>
          </p:cNvCxnSpPr>
          <p:nvPr/>
        </p:nvCxnSpPr>
        <p:spPr>
          <a:xfrm>
            <a:off x="427549" y="4298734"/>
            <a:ext cx="8248907" cy="0"/>
          </a:xfrm>
          <a:prstGeom prst="line">
            <a:avLst/>
          </a:prstGeom>
          <a:ln w="47625" cmpd="sng"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Lekerekített téglalap 16"/>
          <p:cNvSpPr/>
          <p:nvPr/>
        </p:nvSpPr>
        <p:spPr>
          <a:xfrm>
            <a:off x="6728669" y="3559531"/>
            <a:ext cx="1591231" cy="4582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Enyhítés</a:t>
            </a: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Lekerekített téglalap 17"/>
          <p:cNvSpPr/>
          <p:nvPr/>
        </p:nvSpPr>
        <p:spPr>
          <a:xfrm>
            <a:off x="632204" y="3559531"/>
            <a:ext cx="1591231" cy="4582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Mérés</a:t>
            </a: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Lekerekített téglalap 18"/>
          <p:cNvSpPr/>
          <p:nvPr/>
        </p:nvSpPr>
        <p:spPr>
          <a:xfrm>
            <a:off x="5543922" y="2466852"/>
            <a:ext cx="1591231" cy="4582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Készültség</a:t>
            </a: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Lekerekített téglalap 19"/>
          <p:cNvSpPr/>
          <p:nvPr/>
        </p:nvSpPr>
        <p:spPr>
          <a:xfrm>
            <a:off x="2401718" y="2474248"/>
            <a:ext cx="1805160" cy="5322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Előrejelzés, megelőzés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Jobbra nyíl 25"/>
          <p:cNvSpPr/>
          <p:nvPr/>
        </p:nvSpPr>
        <p:spPr>
          <a:xfrm rot="19415058">
            <a:off x="1404722" y="2896021"/>
            <a:ext cx="927156" cy="374476"/>
          </a:xfrm>
          <a:prstGeom prst="rightArrow">
            <a:avLst>
              <a:gd name="adj1" fmla="val 38886"/>
              <a:gd name="adj2" fmla="val 62201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Jobbra nyíl 27"/>
          <p:cNvSpPr/>
          <p:nvPr/>
        </p:nvSpPr>
        <p:spPr>
          <a:xfrm>
            <a:off x="4437958" y="2545228"/>
            <a:ext cx="927156" cy="374475"/>
          </a:xfrm>
          <a:prstGeom prst="rightArrow">
            <a:avLst>
              <a:gd name="adj1" fmla="val 38886"/>
              <a:gd name="adj2" fmla="val 65693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Jobbra nyíl 31"/>
          <p:cNvSpPr/>
          <p:nvPr/>
        </p:nvSpPr>
        <p:spPr>
          <a:xfrm rot="2527283">
            <a:off x="7292029" y="2893367"/>
            <a:ext cx="913982" cy="308739"/>
          </a:xfrm>
          <a:prstGeom prst="rightArrow">
            <a:avLst>
              <a:gd name="adj1" fmla="val 47657"/>
              <a:gd name="adj2" fmla="val 65693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Lekerekített téglalap 32"/>
          <p:cNvSpPr/>
          <p:nvPr/>
        </p:nvSpPr>
        <p:spPr>
          <a:xfrm>
            <a:off x="4980982" y="5700537"/>
            <a:ext cx="2191565" cy="4582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Hatásvizsgálat</a:t>
            </a: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Lekerekített téglalap 34"/>
          <p:cNvSpPr/>
          <p:nvPr/>
        </p:nvSpPr>
        <p:spPr>
          <a:xfrm>
            <a:off x="6742007" y="4530251"/>
            <a:ext cx="1577893" cy="4582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Riasztás</a:t>
            </a: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Lekerekített téglalap 35"/>
          <p:cNvSpPr/>
          <p:nvPr/>
        </p:nvSpPr>
        <p:spPr>
          <a:xfrm>
            <a:off x="2267744" y="5692507"/>
            <a:ext cx="1135731" cy="4582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Válasz</a:t>
            </a: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Jobbra nyíl 36"/>
          <p:cNvSpPr/>
          <p:nvPr/>
        </p:nvSpPr>
        <p:spPr>
          <a:xfrm rot="8162875">
            <a:off x="7149148" y="5331197"/>
            <a:ext cx="913982" cy="308739"/>
          </a:xfrm>
          <a:prstGeom prst="rightArrow">
            <a:avLst>
              <a:gd name="adj1" fmla="val 47657"/>
              <a:gd name="adj2" fmla="val 65693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Lekerekített téglalap 37"/>
          <p:cNvSpPr/>
          <p:nvPr/>
        </p:nvSpPr>
        <p:spPr>
          <a:xfrm>
            <a:off x="632204" y="4534959"/>
            <a:ext cx="2041768" cy="4582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Kárrendezés</a:t>
            </a: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Jobbra nyíl 38"/>
          <p:cNvSpPr/>
          <p:nvPr/>
        </p:nvSpPr>
        <p:spPr>
          <a:xfrm rot="13348635">
            <a:off x="1364785" y="5343213"/>
            <a:ext cx="913982" cy="308738"/>
          </a:xfrm>
          <a:prstGeom prst="rightArrow">
            <a:avLst>
              <a:gd name="adj1" fmla="val 47657"/>
              <a:gd name="adj2" fmla="val 65693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Jobbra nyíl 40"/>
          <p:cNvSpPr/>
          <p:nvPr/>
        </p:nvSpPr>
        <p:spPr>
          <a:xfrm rot="10800000">
            <a:off x="3704829" y="5767806"/>
            <a:ext cx="913982" cy="308739"/>
          </a:xfrm>
          <a:prstGeom prst="rightArrow">
            <a:avLst>
              <a:gd name="adj1" fmla="val 47657"/>
              <a:gd name="adj2" fmla="val 65693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Szövegdoboz 41"/>
          <p:cNvSpPr txBox="1"/>
          <p:nvPr/>
        </p:nvSpPr>
        <p:spPr>
          <a:xfrm>
            <a:off x="2425696" y="3922227"/>
            <a:ext cx="395940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u-H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Információ, kommunikáció, oktatás</a:t>
            </a:r>
            <a:endParaRPr lang="hu-H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211480" y="511841"/>
            <a:ext cx="89325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 smtClean="0"/>
              <a:t>„Az elsivatagosodás és az aszály elleni küzdelemről szóló ENSZ-egyezmény, az UNCCD meghatározása szerint Magyarország egész területe aszállyal sújtott térségnek tekintendő” (2003)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95900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90"/>
          <a:stretch/>
        </p:blipFill>
        <p:spPr>
          <a:xfrm>
            <a:off x="-25736" y="-20452"/>
            <a:ext cx="9169735" cy="6878452"/>
          </a:xfrm>
          <a:prstGeom prst="rect">
            <a:avLst/>
          </a:prstGeom>
        </p:spPr>
      </p:pic>
      <p:grpSp>
        <p:nvGrpSpPr>
          <p:cNvPr id="4" name="Csoportba foglalás 3"/>
          <p:cNvGrpSpPr/>
          <p:nvPr/>
        </p:nvGrpSpPr>
        <p:grpSpPr>
          <a:xfrm>
            <a:off x="462820" y="652757"/>
            <a:ext cx="8280920" cy="1131571"/>
            <a:chOff x="344435" y="541972"/>
            <a:chExt cx="8280920" cy="1303203"/>
          </a:xfrm>
        </p:grpSpPr>
        <p:sp>
          <p:nvSpPr>
            <p:cNvPr id="5" name="Lekerekített téglalap 4"/>
            <p:cNvSpPr/>
            <p:nvPr/>
          </p:nvSpPr>
          <p:spPr>
            <a:xfrm>
              <a:off x="344435" y="541972"/>
              <a:ext cx="8280920" cy="130320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Téglalap 5"/>
            <p:cNvSpPr/>
            <p:nvPr/>
          </p:nvSpPr>
          <p:spPr>
            <a:xfrm>
              <a:off x="6271451" y="1334989"/>
              <a:ext cx="215777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sz="1600" dirty="0" smtClean="0"/>
                <a:t>Holtvíztartalom </a:t>
              </a:r>
              <a:r>
                <a:rPr lang="hu-HU" sz="1600" dirty="0"/>
                <a:t>(</a:t>
              </a:r>
              <a:r>
                <a:rPr lang="hu-HU" sz="1600" dirty="0" err="1"/>
                <a:t>pF</a:t>
              </a:r>
              <a:r>
                <a:rPr lang="hu-HU" sz="1600" dirty="0"/>
                <a:t> 4,2)</a:t>
              </a:r>
            </a:p>
          </p:txBody>
        </p:sp>
        <p:sp>
          <p:nvSpPr>
            <p:cNvPr id="7" name="Téglalap 6"/>
            <p:cNvSpPr/>
            <p:nvPr/>
          </p:nvSpPr>
          <p:spPr>
            <a:xfrm>
              <a:off x="6914159" y="670021"/>
              <a:ext cx="8723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u-HU" altLang="hu-HU" sz="2000" b="1" dirty="0" smtClean="0">
                  <a:solidFill>
                    <a:srgbClr val="FF0000"/>
                  </a:solidFill>
                </a:rPr>
                <a:t>HIÁNY</a:t>
              </a:r>
              <a:endParaRPr lang="hu-HU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>
            <a:xfrm>
              <a:off x="467544" y="1322382"/>
              <a:ext cx="295662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altLang="hu-HU" sz="1600" dirty="0" smtClean="0"/>
                <a:t>Szántóföldi vízkapacitás  (</a:t>
              </a:r>
              <a:r>
                <a:rPr lang="hu-HU" sz="1600" dirty="0" err="1" smtClean="0"/>
                <a:t>pF</a:t>
              </a:r>
              <a:r>
                <a:rPr lang="hu-HU" sz="1600" dirty="0" smtClean="0"/>
                <a:t> </a:t>
              </a:r>
              <a:r>
                <a:rPr lang="hu-HU" sz="1600" dirty="0"/>
                <a:t>2,5</a:t>
              </a:r>
              <a:r>
                <a:rPr lang="hu-HU" sz="1600" dirty="0" smtClean="0"/>
                <a:t>) </a:t>
              </a:r>
              <a:r>
                <a:rPr lang="hu-HU" altLang="hu-HU" sz="1600" dirty="0" smtClean="0"/>
                <a:t>	</a:t>
              </a:r>
              <a:endParaRPr lang="hu-HU" sz="1600" dirty="0"/>
            </a:p>
          </p:txBody>
        </p:sp>
        <p:sp>
          <p:nvSpPr>
            <p:cNvPr id="9" name="Téglalap 8"/>
            <p:cNvSpPr/>
            <p:nvPr/>
          </p:nvSpPr>
          <p:spPr>
            <a:xfrm>
              <a:off x="1187798" y="647413"/>
              <a:ext cx="112678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u-HU" altLang="hu-HU" sz="2000" b="1" dirty="0" smtClean="0">
                  <a:solidFill>
                    <a:schemeClr val="tx2">
                      <a:lumMod val="75000"/>
                    </a:schemeClr>
                  </a:solidFill>
                </a:rPr>
                <a:t>TÖBBLET</a:t>
              </a:r>
              <a:endParaRPr lang="hu-HU" sz="2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Balra-jobbra nyíl 9"/>
            <p:cNvSpPr/>
            <p:nvPr/>
          </p:nvSpPr>
          <p:spPr>
            <a:xfrm>
              <a:off x="3692138" y="967788"/>
              <a:ext cx="2376264" cy="439695"/>
            </a:xfrm>
            <a:prstGeom prst="leftRightArrow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FF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Téglalap 10"/>
            <p:cNvSpPr/>
            <p:nvPr/>
          </p:nvSpPr>
          <p:spPr>
            <a:xfrm>
              <a:off x="4339577" y="653476"/>
              <a:ext cx="10813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u-HU" b="1" u="sng" dirty="0">
                  <a:solidFill>
                    <a:schemeClr val="accent3">
                      <a:lumMod val="75000"/>
                    </a:schemeClr>
                  </a:solidFill>
                </a:rPr>
                <a:t>ÖNTÖZÉS</a:t>
              </a:r>
            </a:p>
          </p:txBody>
        </p:sp>
      </p:grpSp>
      <p:sp>
        <p:nvSpPr>
          <p:cNvPr id="12" name="Téglalap 11"/>
          <p:cNvSpPr/>
          <p:nvPr/>
        </p:nvSpPr>
        <p:spPr>
          <a:xfrm>
            <a:off x="3736925" y="1260049"/>
            <a:ext cx="24498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 smtClean="0"/>
              <a:t>Diszponibilis  </a:t>
            </a:r>
            <a:r>
              <a:rPr lang="hu-HU" sz="1600" dirty="0"/>
              <a:t>vízkészlet (DV=</a:t>
            </a:r>
            <a:r>
              <a:rPr lang="hu-HU" sz="1600" dirty="0" err="1"/>
              <a:t>pF</a:t>
            </a:r>
            <a:r>
              <a:rPr lang="hu-HU" sz="1600" dirty="0"/>
              <a:t> 2,5 – </a:t>
            </a:r>
            <a:r>
              <a:rPr lang="hu-HU" sz="1600" dirty="0" err="1"/>
              <a:t>pF</a:t>
            </a:r>
            <a:r>
              <a:rPr lang="hu-HU" sz="1600" dirty="0"/>
              <a:t> 4,2</a:t>
            </a:r>
            <a:r>
              <a:rPr lang="hu-HU" sz="1600" dirty="0" smtClean="0"/>
              <a:t>)</a:t>
            </a:r>
          </a:p>
        </p:txBody>
      </p:sp>
      <p:sp>
        <p:nvSpPr>
          <p:cNvPr id="13" name="Téglalap 12"/>
          <p:cNvSpPr/>
          <p:nvPr/>
        </p:nvSpPr>
        <p:spPr>
          <a:xfrm>
            <a:off x="134544" y="1861231"/>
            <a:ext cx="872091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b="1" dirty="0" smtClean="0"/>
              <a:t>I</a:t>
            </a:r>
            <a:r>
              <a:rPr lang="hu-HU" altLang="hu-HU" b="1" dirty="0"/>
              <a:t>. Aszályfokozat </a:t>
            </a:r>
            <a:r>
              <a:rPr lang="hu-HU" altLang="hu-HU" b="1" dirty="0" smtClean="0"/>
              <a:t>, vagy riasztás</a:t>
            </a:r>
            <a:endParaRPr lang="hu-HU" altLang="hu-HU" b="1" u="sng" dirty="0"/>
          </a:p>
          <a:p>
            <a:r>
              <a:rPr lang="el-GR" altLang="hu-HU" dirty="0"/>
              <a:t>0,1*Σ(</a:t>
            </a:r>
            <a:r>
              <a:rPr lang="hu-HU" altLang="hu-HU" dirty="0"/>
              <a:t>h*(vksz-5-</a:t>
            </a:r>
            <a:r>
              <a:rPr lang="el-GR" altLang="hu-HU" dirty="0"/>
              <a:t>Θ) &gt; 50 </a:t>
            </a:r>
            <a:r>
              <a:rPr lang="hu-HU" altLang="hu-HU" dirty="0"/>
              <a:t>mm</a:t>
            </a:r>
            <a:r>
              <a:rPr lang="hu-HU" altLang="hu-HU" dirty="0" smtClean="0"/>
              <a:t>* (a felső 1 m, vagy 50 cm vízhiánya!)</a:t>
            </a:r>
            <a:endParaRPr lang="hu-HU" altLang="hu-HU" b="1" dirty="0" smtClean="0"/>
          </a:p>
          <a:p>
            <a:endParaRPr lang="hu-HU" altLang="hu-HU" sz="1000" b="1" dirty="0" smtClean="0"/>
          </a:p>
          <a:p>
            <a:r>
              <a:rPr lang="hu-HU" altLang="hu-HU" b="1" dirty="0" smtClean="0"/>
              <a:t>II. Aszályfokozat </a:t>
            </a:r>
          </a:p>
          <a:p>
            <a:r>
              <a:rPr lang="hu-HU" dirty="0" smtClean="0"/>
              <a:t>Θ &lt; 0,3*(</a:t>
            </a:r>
            <a:r>
              <a:rPr lang="hu-HU" dirty="0" err="1" smtClean="0"/>
              <a:t>vk</a:t>
            </a:r>
            <a:r>
              <a:rPr lang="hu-HU" baseline="-25000" dirty="0" err="1" smtClean="0"/>
              <a:t>sz</a:t>
            </a:r>
            <a:r>
              <a:rPr lang="hu-HU" dirty="0" err="1" smtClean="0"/>
              <a:t>-HV</a:t>
            </a:r>
            <a:r>
              <a:rPr lang="hu-HU" dirty="0" smtClean="0"/>
              <a:t>)+HV a felső két szenzor </a:t>
            </a:r>
            <a:r>
              <a:rPr lang="hu-HU" i="1" dirty="0" smtClean="0"/>
              <a:t>bármelyik</a:t>
            </a:r>
            <a:r>
              <a:rPr lang="hu-HU" dirty="0" smtClean="0"/>
              <a:t>énél** </a:t>
            </a:r>
          </a:p>
          <a:p>
            <a:endParaRPr lang="hu-HU" sz="800" dirty="0" smtClean="0"/>
          </a:p>
          <a:p>
            <a:r>
              <a:rPr lang="hu-HU" altLang="hu-HU" b="1" dirty="0" smtClean="0"/>
              <a:t>III. Aszályfokozat </a:t>
            </a:r>
            <a:endParaRPr lang="hu-HU" dirty="0"/>
          </a:p>
          <a:p>
            <a:r>
              <a:rPr lang="hu-HU" dirty="0" smtClean="0"/>
              <a:t>Θ </a:t>
            </a:r>
            <a:r>
              <a:rPr lang="hu-HU" dirty="0"/>
              <a:t>&lt; 0,2*(</a:t>
            </a:r>
            <a:r>
              <a:rPr lang="hu-HU" dirty="0" err="1"/>
              <a:t>vk</a:t>
            </a:r>
            <a:r>
              <a:rPr lang="hu-HU" baseline="-25000" dirty="0" err="1"/>
              <a:t>sz</a:t>
            </a:r>
            <a:r>
              <a:rPr lang="hu-HU" dirty="0" err="1"/>
              <a:t>-HV</a:t>
            </a:r>
            <a:r>
              <a:rPr lang="hu-HU" dirty="0"/>
              <a:t>)+HV a felső két szenzor </a:t>
            </a:r>
            <a:r>
              <a:rPr lang="hu-HU" i="1" dirty="0"/>
              <a:t>bármelyik</a:t>
            </a:r>
            <a:r>
              <a:rPr lang="hu-HU" dirty="0"/>
              <a:t>énél</a:t>
            </a:r>
            <a:r>
              <a:rPr lang="hu-HU" dirty="0" smtClean="0"/>
              <a:t>***</a:t>
            </a:r>
          </a:p>
          <a:p>
            <a:endParaRPr lang="hu-HU" sz="1000" dirty="0"/>
          </a:p>
          <a:p>
            <a:r>
              <a:rPr lang="hu-HU" altLang="hu-HU" b="1" dirty="0" smtClean="0"/>
              <a:t>Rendkívüli  Aszályfokozat </a:t>
            </a:r>
            <a:endParaRPr lang="hu-HU" dirty="0" smtClean="0"/>
          </a:p>
          <a:p>
            <a:r>
              <a:rPr lang="hu-HU" dirty="0"/>
              <a:t>Θ &lt; 0,2*(</a:t>
            </a:r>
            <a:r>
              <a:rPr lang="hu-HU" dirty="0" err="1"/>
              <a:t>vk</a:t>
            </a:r>
            <a:r>
              <a:rPr lang="hu-HU" baseline="-25000" dirty="0" err="1"/>
              <a:t>sz</a:t>
            </a:r>
            <a:r>
              <a:rPr lang="hu-HU" dirty="0" err="1"/>
              <a:t>-HV</a:t>
            </a:r>
            <a:r>
              <a:rPr lang="hu-HU" dirty="0"/>
              <a:t>)+HV a felső három szenzor </a:t>
            </a:r>
            <a:r>
              <a:rPr lang="hu-HU" i="1" dirty="0"/>
              <a:t>mindegyik</a:t>
            </a:r>
            <a:r>
              <a:rPr lang="hu-HU" dirty="0"/>
              <a:t>énél</a:t>
            </a:r>
            <a:r>
              <a:rPr lang="hu-HU" dirty="0" smtClean="0"/>
              <a:t>****</a:t>
            </a:r>
            <a:endParaRPr lang="hu-HU" b="1" u="sng" dirty="0" smtClean="0"/>
          </a:p>
        </p:txBody>
      </p:sp>
      <p:sp>
        <p:nvSpPr>
          <p:cNvPr id="14" name="Téglalap 13"/>
          <p:cNvSpPr/>
          <p:nvPr/>
        </p:nvSpPr>
        <p:spPr>
          <a:xfrm>
            <a:off x="129158" y="4690987"/>
            <a:ext cx="8922347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hu-HU" sz="1600" dirty="0" smtClean="0"/>
              <a:t>*ahol </a:t>
            </a:r>
            <a:r>
              <a:rPr lang="el-GR" sz="1600" dirty="0" smtClean="0"/>
              <a:t>Θ: </a:t>
            </a:r>
            <a:r>
              <a:rPr lang="hu-HU" sz="1600" dirty="0" smtClean="0"/>
              <a:t>aktuális talajnedvesség az adott szintben (v/</a:t>
            </a:r>
            <a:r>
              <a:rPr lang="hu-HU" sz="1600" dirty="0" err="1" smtClean="0"/>
              <a:t>v%</a:t>
            </a:r>
            <a:r>
              <a:rPr lang="hu-HU" sz="1600" dirty="0" smtClean="0"/>
              <a:t>)</a:t>
            </a:r>
          </a:p>
          <a:p>
            <a:pPr algn="just"/>
            <a:r>
              <a:rPr lang="hu-HU" sz="1600" dirty="0" err="1" smtClean="0"/>
              <a:t>vksz</a:t>
            </a:r>
            <a:r>
              <a:rPr lang="hu-HU" sz="1600" dirty="0" smtClean="0"/>
              <a:t>: adott szintre vonatkozó szántóföldi vízkapacitás (v/</a:t>
            </a:r>
            <a:r>
              <a:rPr lang="hu-HU" sz="1600" dirty="0" err="1" smtClean="0"/>
              <a:t>v%</a:t>
            </a:r>
            <a:r>
              <a:rPr lang="hu-HU" sz="1600" dirty="0" smtClean="0"/>
              <a:t>)</a:t>
            </a:r>
          </a:p>
          <a:p>
            <a:pPr algn="just"/>
            <a:r>
              <a:rPr lang="hu-HU" sz="1600" dirty="0" smtClean="0"/>
              <a:t>h: adott szint vastagsága cm-ben</a:t>
            </a:r>
          </a:p>
          <a:p>
            <a:pPr algn="just"/>
            <a:r>
              <a:rPr lang="hu-HU" sz="1600" dirty="0" smtClean="0"/>
              <a:t>a felső 1 m vízhiánya nagyobb 50 mm-nél</a:t>
            </a:r>
          </a:p>
          <a:p>
            <a:pPr algn="just"/>
            <a:r>
              <a:rPr lang="hu-HU" sz="1600" dirty="0" smtClean="0"/>
              <a:t>**ahol HV: </a:t>
            </a:r>
            <a:r>
              <a:rPr lang="hu-HU" sz="1600" dirty="0" err="1" smtClean="0"/>
              <a:t>holvíztartalom</a:t>
            </a:r>
            <a:r>
              <a:rPr lang="hu-HU" sz="1600" dirty="0" smtClean="0"/>
              <a:t> (v/</a:t>
            </a:r>
            <a:r>
              <a:rPr lang="hu-HU" sz="1600" dirty="0" err="1" smtClean="0"/>
              <a:t>v%</a:t>
            </a:r>
            <a:r>
              <a:rPr lang="hu-HU" sz="1600" dirty="0" smtClean="0"/>
              <a:t>)</a:t>
            </a:r>
          </a:p>
          <a:p>
            <a:pPr algn="just"/>
            <a:r>
              <a:rPr lang="hu-HU" sz="1600" dirty="0" smtClean="0"/>
              <a:t>a hasznosítható vízkészlet a maximális értékének a 30%-ára csökken a felső 25 cm-ben</a:t>
            </a:r>
          </a:p>
          <a:p>
            <a:pPr algn="just"/>
            <a:r>
              <a:rPr lang="hu-HU" sz="1600" dirty="0" smtClean="0"/>
              <a:t> *** </a:t>
            </a:r>
            <a:r>
              <a:rPr lang="hu-HU" sz="1600" dirty="0"/>
              <a:t>a hasznosítható vízkészlet a maximális értékének a 20%-ára csökken a felső 25 </a:t>
            </a:r>
            <a:r>
              <a:rPr lang="hu-HU" sz="1600" dirty="0" smtClean="0"/>
              <a:t>cm-ben</a:t>
            </a:r>
            <a:endParaRPr lang="hu-HU" sz="1600" dirty="0"/>
          </a:p>
          <a:p>
            <a:r>
              <a:rPr lang="hu-HU" sz="1600" dirty="0" smtClean="0"/>
              <a:t>****a </a:t>
            </a:r>
            <a:r>
              <a:rPr lang="hu-HU" sz="1600" dirty="0"/>
              <a:t>hasznosítható vízkészlet a maximális értékének a 20%-ára csökken a felső 35 </a:t>
            </a:r>
            <a:r>
              <a:rPr lang="hu-HU" sz="1600" dirty="0" smtClean="0"/>
              <a:t>cm-ben</a:t>
            </a:r>
            <a:endParaRPr lang="hu-HU" sz="1600" dirty="0"/>
          </a:p>
        </p:txBody>
      </p:sp>
      <p:sp>
        <p:nvSpPr>
          <p:cNvPr id="15" name="Téglalap 14"/>
          <p:cNvSpPr/>
          <p:nvPr/>
        </p:nvSpPr>
        <p:spPr>
          <a:xfrm>
            <a:off x="129158" y="74935"/>
            <a:ext cx="8044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vízkárelhárítás támogatása – </a:t>
            </a:r>
            <a:r>
              <a:rPr lang="hu-HU" alt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</a:t>
            </a:r>
            <a:r>
              <a:rPr lang="hu-HU" alt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alt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Warning</a:t>
            </a:r>
            <a:r>
              <a:rPr lang="hu-HU" alt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System</a:t>
            </a:r>
            <a:endParaRPr lang="hu-HU" alt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077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90"/>
          <a:stretch/>
        </p:blipFill>
        <p:spPr>
          <a:xfrm>
            <a:off x="-25736" y="-20452"/>
            <a:ext cx="9169735" cy="6878452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107504" y="182510"/>
            <a:ext cx="53285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hu-HU" altLang="hu-HU" sz="28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Eredmények</a:t>
            </a:r>
          </a:p>
          <a:p>
            <a:pPr>
              <a:spcBef>
                <a:spcPct val="0"/>
              </a:spcBef>
            </a:pPr>
            <a:r>
              <a:rPr lang="hu-HU" altLang="hu-HU" sz="24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2015 – 2016 közötti értékek </a:t>
            </a:r>
            <a:endParaRPr lang="hu-HU" altLang="hu-HU" sz="24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4857697" y="5688013"/>
            <a:ext cx="428630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hu-HU" altLang="hu-HU" b="1" dirty="0" err="1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Gencsháti</a:t>
            </a:r>
            <a:r>
              <a:rPr lang="hu-HU" altLang="hu-HU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monitoring állomás – agyag talaj</a:t>
            </a:r>
            <a:endParaRPr lang="hu-HU" altLang="hu-HU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1212"/>
            <a:ext cx="9143999" cy="44491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1948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90"/>
          <a:stretch/>
        </p:blipFill>
        <p:spPr>
          <a:xfrm>
            <a:off x="-25736" y="-20452"/>
            <a:ext cx="9169735" cy="6878452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3707904" y="5718484"/>
            <a:ext cx="541776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hu-HU" altLang="hu-HU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Kiskundorozsma monitoring állomás – homokos vályog</a:t>
            </a:r>
            <a:endParaRPr lang="hu-HU" altLang="hu-HU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6927"/>
            <a:ext cx="9125669" cy="44401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5" name="Téglalap 4"/>
          <p:cNvSpPr/>
          <p:nvPr/>
        </p:nvSpPr>
        <p:spPr>
          <a:xfrm>
            <a:off x="107504" y="182510"/>
            <a:ext cx="53285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hu-HU" altLang="hu-HU" sz="28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Eredmények</a:t>
            </a:r>
          </a:p>
          <a:p>
            <a:pPr>
              <a:spcBef>
                <a:spcPct val="0"/>
              </a:spcBef>
            </a:pPr>
            <a:r>
              <a:rPr lang="hu-HU" altLang="hu-HU" sz="24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2015 – 2016 közötti értékek </a:t>
            </a:r>
            <a:endParaRPr lang="hu-HU" altLang="hu-HU" sz="24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1360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90"/>
          <a:stretch/>
        </p:blipFill>
        <p:spPr>
          <a:xfrm>
            <a:off x="-25736" y="6932"/>
            <a:ext cx="9169735" cy="6878452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4384307" y="5691188"/>
            <a:ext cx="416107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hu-HU" altLang="hu-HU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Kelebia monitoring állomás – homok talaj</a:t>
            </a:r>
            <a:endParaRPr lang="hu-HU" altLang="hu-HU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5817"/>
            <a:ext cx="9143999" cy="44553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5" name="Téglalap 4"/>
          <p:cNvSpPr/>
          <p:nvPr/>
        </p:nvSpPr>
        <p:spPr>
          <a:xfrm>
            <a:off x="107504" y="182510"/>
            <a:ext cx="53285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hu-HU" altLang="hu-HU" sz="28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Eredmények</a:t>
            </a:r>
          </a:p>
          <a:p>
            <a:pPr>
              <a:spcBef>
                <a:spcPct val="0"/>
              </a:spcBef>
            </a:pPr>
            <a:r>
              <a:rPr lang="hu-HU" altLang="hu-HU" sz="24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2015 – 2016 közötti értékek </a:t>
            </a:r>
            <a:endParaRPr lang="hu-HU" altLang="hu-HU" sz="24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2273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191735"/>
              </p:ext>
            </p:extLst>
          </p:nvPr>
        </p:nvGraphicFramePr>
        <p:xfrm>
          <a:off x="395536" y="697739"/>
          <a:ext cx="8136905" cy="2243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6104"/>
                <a:gridCol w="3240360"/>
                <a:gridCol w="1872208"/>
                <a:gridCol w="1008112"/>
                <a:gridCol w="1080121"/>
              </a:tblGrid>
              <a:tr h="23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Fokozat</a:t>
                      </a:r>
                      <a:endParaRPr lang="hu-H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Talajnedvesség</a:t>
                      </a:r>
                      <a:endParaRPr lang="hu-H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Vízhiány mm-ben</a:t>
                      </a:r>
                      <a:endParaRPr lang="hu-H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Tvsz</a:t>
                      </a:r>
                      <a:r>
                        <a:rPr lang="hu-H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hu-H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Megj.</a:t>
                      </a:r>
                      <a:endParaRPr lang="hu-H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</a:tr>
              <a:tr h="4779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I.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0,1*Σ(h*(vk</a:t>
                      </a:r>
                      <a:r>
                        <a:rPr lang="hu-HU" sz="1400" baseline="-25000" dirty="0">
                          <a:effectLst/>
                        </a:rPr>
                        <a:t>sz</a:t>
                      </a:r>
                      <a:r>
                        <a:rPr lang="hu-HU" sz="1400" dirty="0">
                          <a:effectLst/>
                        </a:rPr>
                        <a:t>-5-Θ) &gt; 50 mm*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0,1*Σ(h*(vk</a:t>
                      </a:r>
                      <a:r>
                        <a:rPr lang="hu-HU" sz="1200" baseline="-25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sz</a:t>
                      </a:r>
                      <a:r>
                        <a:rPr lang="hu-H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-5-Θ) (minimum 50 mm)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 dirty="0">
                          <a:effectLst/>
                        </a:rPr>
                        <a:t>átlag alatt 1 m-rel</a:t>
                      </a:r>
                      <a:endParaRPr lang="hu-HU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 </a:t>
                      </a:r>
                      <a:r>
                        <a:rPr lang="hu-HU" sz="1200" dirty="0" smtClean="0">
                          <a:effectLst/>
                        </a:rPr>
                        <a:t>Tv. szint nem meghatározó</a:t>
                      </a:r>
                      <a:endParaRPr lang="hu-H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</a:tr>
              <a:tr h="470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II.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Θ &lt; 0,3*(</a:t>
                      </a:r>
                      <a:r>
                        <a:rPr lang="hu-HU" sz="1400" dirty="0" err="1">
                          <a:effectLst/>
                        </a:rPr>
                        <a:t>vk</a:t>
                      </a:r>
                      <a:r>
                        <a:rPr lang="hu-HU" sz="1400" baseline="-25000" dirty="0" err="1">
                          <a:effectLst/>
                        </a:rPr>
                        <a:t>sz</a:t>
                      </a:r>
                      <a:r>
                        <a:rPr lang="hu-HU" sz="1400" dirty="0" err="1">
                          <a:effectLst/>
                        </a:rPr>
                        <a:t>-HV</a:t>
                      </a:r>
                      <a:r>
                        <a:rPr lang="hu-HU" sz="1400" dirty="0">
                          <a:effectLst/>
                        </a:rPr>
                        <a:t>)+HV </a:t>
                      </a:r>
                      <a:endParaRPr lang="hu-HU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effectLst/>
                        </a:rPr>
                        <a:t>a </a:t>
                      </a:r>
                      <a:r>
                        <a:rPr lang="hu-HU" sz="1400" dirty="0">
                          <a:effectLst/>
                        </a:rPr>
                        <a:t>felső két szenzor bármelyikénél</a:t>
                      </a:r>
                      <a:r>
                        <a:rPr lang="hu-HU" sz="1400" dirty="0" smtClean="0">
                          <a:effectLst/>
                        </a:rPr>
                        <a:t>** 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0,1*Σ(h*(vk</a:t>
                      </a:r>
                      <a:r>
                        <a:rPr lang="hu-HU" sz="1200" baseline="-25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sz</a:t>
                      </a:r>
                      <a:r>
                        <a:rPr lang="hu-H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-5-Θ) a felső két szintre</a:t>
                      </a:r>
                      <a:r>
                        <a:rPr lang="hu-HU" sz="12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 dirty="0" smtClean="0">
                          <a:effectLst/>
                        </a:rPr>
                        <a:t>átlag alatt 1,5 m-rel</a:t>
                      </a:r>
                      <a:endParaRPr lang="hu-HU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</a:tr>
              <a:tr h="470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III.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Θ &lt; 0,2*(</a:t>
                      </a:r>
                      <a:r>
                        <a:rPr lang="hu-HU" sz="1400" dirty="0" err="1">
                          <a:effectLst/>
                        </a:rPr>
                        <a:t>vk</a:t>
                      </a:r>
                      <a:r>
                        <a:rPr lang="hu-HU" sz="1400" baseline="-25000" dirty="0" err="1">
                          <a:effectLst/>
                        </a:rPr>
                        <a:t>sz</a:t>
                      </a:r>
                      <a:r>
                        <a:rPr lang="hu-HU" sz="1400" dirty="0" err="1">
                          <a:effectLst/>
                        </a:rPr>
                        <a:t>-HV</a:t>
                      </a:r>
                      <a:r>
                        <a:rPr lang="hu-HU" sz="1400" dirty="0">
                          <a:effectLst/>
                        </a:rPr>
                        <a:t>)+HV </a:t>
                      </a:r>
                      <a:endParaRPr lang="hu-HU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effectLst/>
                        </a:rPr>
                        <a:t>a </a:t>
                      </a:r>
                      <a:r>
                        <a:rPr lang="hu-HU" sz="1400" dirty="0">
                          <a:effectLst/>
                        </a:rPr>
                        <a:t>felső két szenzor bármelyikénél***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0,1*Σ(h*(vk</a:t>
                      </a:r>
                      <a:r>
                        <a:rPr lang="hu-HU" sz="1200" baseline="-25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sz</a:t>
                      </a:r>
                      <a:r>
                        <a:rPr lang="hu-H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-5-Θ) a felső két szintre</a:t>
                      </a:r>
                      <a:r>
                        <a:rPr lang="hu-HU" sz="12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Átlag</a:t>
                      </a:r>
                      <a:r>
                        <a:rPr lang="hu-HU" sz="1400" i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alatt  2 m-rel</a:t>
                      </a:r>
                      <a:endParaRPr lang="hu-HU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</a:tr>
              <a:tr h="470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Rendkívüli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Θ &lt; 0,2*(</a:t>
                      </a:r>
                      <a:r>
                        <a:rPr lang="hu-HU" sz="1400" dirty="0" err="1">
                          <a:effectLst/>
                        </a:rPr>
                        <a:t>vk</a:t>
                      </a:r>
                      <a:r>
                        <a:rPr lang="hu-HU" sz="1400" baseline="-25000" dirty="0" err="1">
                          <a:effectLst/>
                        </a:rPr>
                        <a:t>sz</a:t>
                      </a:r>
                      <a:r>
                        <a:rPr lang="hu-HU" sz="1400" dirty="0" err="1">
                          <a:effectLst/>
                        </a:rPr>
                        <a:t>-HV</a:t>
                      </a:r>
                      <a:r>
                        <a:rPr lang="hu-HU" sz="1400" dirty="0">
                          <a:effectLst/>
                        </a:rPr>
                        <a:t>)+HV </a:t>
                      </a:r>
                      <a:endParaRPr lang="hu-HU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effectLst/>
                        </a:rPr>
                        <a:t>a </a:t>
                      </a:r>
                      <a:r>
                        <a:rPr lang="hu-HU" sz="1400" dirty="0">
                          <a:effectLst/>
                        </a:rPr>
                        <a:t>felső három szenzor mindegyikénél****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0,1*Σ(h*(vk</a:t>
                      </a:r>
                      <a:r>
                        <a:rPr lang="hu-HU" sz="1200" baseline="-25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sz</a:t>
                      </a:r>
                      <a:r>
                        <a:rPr lang="hu-H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-5-Θ) a felső három szintre</a:t>
                      </a:r>
                      <a:r>
                        <a:rPr lang="hu-HU" sz="12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 dirty="0">
                          <a:effectLst/>
                        </a:rPr>
                        <a:t> </a:t>
                      </a:r>
                      <a:r>
                        <a:rPr lang="hu-HU" sz="1400" i="1" dirty="0" smtClean="0">
                          <a:effectLst/>
                        </a:rPr>
                        <a:t>Átlag alatt 3 m-rel</a:t>
                      </a:r>
                      <a:endParaRPr lang="hu-HU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</a:tr>
            </a:tbl>
          </a:graphicData>
        </a:graphic>
      </p:graphicFrame>
      <p:sp>
        <p:nvSpPr>
          <p:cNvPr id="10" name="Téglalap 9"/>
          <p:cNvSpPr/>
          <p:nvPr/>
        </p:nvSpPr>
        <p:spPr>
          <a:xfrm>
            <a:off x="129158" y="74935"/>
            <a:ext cx="4029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Fokozatok meghatározása</a:t>
            </a: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664465"/>
              </p:ext>
            </p:extLst>
          </p:nvPr>
        </p:nvGraphicFramePr>
        <p:xfrm>
          <a:off x="395536" y="3212976"/>
          <a:ext cx="8136902" cy="3408262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1429191"/>
                <a:gridCol w="1257814"/>
                <a:gridCol w="1342554"/>
                <a:gridCol w="1381762"/>
                <a:gridCol w="1381762"/>
                <a:gridCol w="1343819"/>
              </a:tblGrid>
              <a:tr h="331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Dátum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Csapadék [mm]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HDI</a:t>
                      </a:r>
                      <a:r>
                        <a:rPr lang="hu-HU" sz="2000" baseline="-25000" dirty="0">
                          <a:effectLst/>
                        </a:rPr>
                        <a:t>0</a:t>
                      </a:r>
                      <a:endParaRPr lang="hu-HU" sz="1800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HDI</a:t>
                      </a:r>
                      <a:r>
                        <a:rPr lang="hu-HU" sz="2000" baseline="-25000" dirty="0">
                          <a:effectLst/>
                        </a:rPr>
                        <a:t>0</a:t>
                      </a:r>
                      <a:r>
                        <a:rPr lang="hu-HU" sz="2000" dirty="0">
                          <a:effectLst/>
                        </a:rPr>
                        <a:t>*S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(k35*k80)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HDI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  <a:solidFill>
                      <a:srgbClr val="F6862A"/>
                    </a:solidFill>
                  </a:tcPr>
                </a:tc>
              </a:tr>
              <a:tr h="386746"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2016.06.29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  <a:solidFill>
                      <a:srgbClr val="F6862A"/>
                    </a:solidFill>
                  </a:tcPr>
                </a:tc>
              </a:tr>
              <a:tr h="386746"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2016.06.30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1.29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  <a:solidFill>
                      <a:srgbClr val="F6862A"/>
                    </a:solidFill>
                  </a:tcPr>
                </a:tc>
              </a:tr>
              <a:tr h="386746"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2016.07.01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  <a:solidFill>
                      <a:srgbClr val="F6862A"/>
                    </a:solidFill>
                  </a:tcPr>
                </a:tc>
              </a:tr>
              <a:tr h="386746"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2016.07.02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  <a:solidFill>
                      <a:srgbClr val="F6862A"/>
                    </a:solidFill>
                  </a:tcPr>
                </a:tc>
              </a:tr>
              <a:tr h="386746"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2016.07.03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  <a:solidFill>
                      <a:srgbClr val="F6862A"/>
                    </a:solidFill>
                  </a:tcPr>
                </a:tc>
              </a:tr>
              <a:tr h="386746"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2016.07.04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  <a:solidFill>
                      <a:srgbClr val="F6862A"/>
                    </a:solidFill>
                  </a:tcPr>
                </a:tc>
              </a:tr>
              <a:tr h="386746"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2016.07.05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1.76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6862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51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Kép 4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90"/>
          <a:stretch/>
        </p:blipFill>
        <p:spPr>
          <a:xfrm>
            <a:off x="-25736" y="-20452"/>
            <a:ext cx="9169735" cy="6878452"/>
          </a:xfrm>
          <a:prstGeom prst="rect">
            <a:avLst/>
          </a:prstGeom>
        </p:spPr>
      </p:pic>
      <p:sp>
        <p:nvSpPr>
          <p:cNvPr id="39" name="Lekerekített téglalap 38"/>
          <p:cNvSpPr/>
          <p:nvPr/>
        </p:nvSpPr>
        <p:spPr>
          <a:xfrm rot="16200000">
            <a:off x="3794544" y="3996990"/>
            <a:ext cx="4960952" cy="527804"/>
          </a:xfrm>
          <a:prstGeom prst="roundRect">
            <a:avLst>
              <a:gd name="adj" fmla="val 42487"/>
            </a:avLst>
          </a:prstGeom>
          <a:ln>
            <a:noFill/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u-HU" sz="20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  O  G  H  A  R  M  O  N  I  Z  Á  C  I  Ó</a:t>
            </a:r>
            <a:endParaRPr lang="hu-HU" sz="2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Jobbra nyíl 25"/>
          <p:cNvSpPr/>
          <p:nvPr/>
        </p:nvSpPr>
        <p:spPr>
          <a:xfrm>
            <a:off x="2745083" y="5995668"/>
            <a:ext cx="890812" cy="439396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Jobbra nyíl 24"/>
          <p:cNvSpPr/>
          <p:nvPr/>
        </p:nvSpPr>
        <p:spPr>
          <a:xfrm>
            <a:off x="2723482" y="4450725"/>
            <a:ext cx="808781" cy="439396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Jobbra nyíl 22"/>
          <p:cNvSpPr/>
          <p:nvPr/>
        </p:nvSpPr>
        <p:spPr>
          <a:xfrm>
            <a:off x="2649686" y="2605136"/>
            <a:ext cx="986207" cy="439396"/>
          </a:xfrm>
          <a:prstGeom prst="rightArrow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Lekerekített téglalap 4"/>
          <p:cNvSpPr/>
          <p:nvPr/>
        </p:nvSpPr>
        <p:spPr>
          <a:xfrm>
            <a:off x="190890" y="752981"/>
            <a:ext cx="2433645" cy="64807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</a:rPr>
              <a:t>Észlelés</a:t>
            </a:r>
            <a:endParaRPr lang="hu-HU" sz="2800" cap="al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3390123" y="751311"/>
            <a:ext cx="2433645" cy="6480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800" b="1" i="1" dirty="0" smtClean="0"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</a:rPr>
              <a:t>Értékelés</a:t>
            </a:r>
            <a:endParaRPr lang="hu-HU" sz="2800" cap="all" dirty="0"/>
          </a:p>
        </p:txBody>
      </p:sp>
      <p:sp>
        <p:nvSpPr>
          <p:cNvPr id="7" name="Lekerekített téglalap 6"/>
          <p:cNvSpPr/>
          <p:nvPr/>
        </p:nvSpPr>
        <p:spPr>
          <a:xfrm>
            <a:off x="6458835" y="751311"/>
            <a:ext cx="2433645" cy="648072"/>
          </a:xfrm>
          <a:prstGeom prst="roundRect">
            <a:avLst/>
          </a:prstGeom>
          <a:solidFill>
            <a:srgbClr val="FF3737"/>
          </a:solidFill>
          <a:ln w="190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800" b="1" i="1" dirty="0" smtClean="0">
                <a:solidFill>
                  <a:schemeClr val="bg1"/>
                </a:soli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</a:rPr>
              <a:t>Prevenció</a:t>
            </a:r>
            <a:endParaRPr lang="hu-HU" sz="2800" cap="all" dirty="0">
              <a:solidFill>
                <a:schemeClr val="bg1"/>
              </a:solidFill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199202" y="2605136"/>
            <a:ext cx="2340260" cy="504056"/>
          </a:xfrm>
          <a:prstGeom prst="roundRect">
            <a:avLst/>
          </a:prstGeom>
          <a:solidFill>
            <a:schemeClr val="bg1">
              <a:lumMod val="85000"/>
              <a:alpha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Talajnedvesség mérés V/</a:t>
            </a:r>
            <a:r>
              <a:rPr lang="hu-H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hu-H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</a:t>
            </a:r>
            <a:endParaRPr lang="hu-H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179512" y="1953762"/>
            <a:ext cx="2340260" cy="504056"/>
          </a:xfrm>
          <a:prstGeom prst="round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chemeClr val="tx1"/>
                </a:solidFill>
              </a:rPr>
              <a:t>Meteorológiai elemek</a:t>
            </a:r>
            <a:endParaRPr lang="hu-HU" sz="1600" b="1" dirty="0">
              <a:solidFill>
                <a:schemeClr val="tx1"/>
              </a:solidFill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199202" y="3204592"/>
            <a:ext cx="2340260" cy="504056"/>
          </a:xfrm>
          <a:prstGeom prst="round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chemeClr val="tx1"/>
                </a:solidFill>
              </a:rPr>
              <a:t>Agrometeorológiai paraméterek</a:t>
            </a:r>
            <a:endParaRPr lang="hu-HU" sz="1600" b="1" dirty="0">
              <a:solidFill>
                <a:schemeClr val="tx1"/>
              </a:solidFill>
            </a:endParaRPr>
          </a:p>
        </p:txBody>
      </p:sp>
      <p:sp>
        <p:nvSpPr>
          <p:cNvPr id="11" name="Lekerekített téglalap 10"/>
          <p:cNvSpPr/>
          <p:nvPr/>
        </p:nvSpPr>
        <p:spPr>
          <a:xfrm>
            <a:off x="199202" y="3987802"/>
            <a:ext cx="2340260" cy="504056"/>
          </a:xfrm>
          <a:prstGeom prst="round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chemeClr val="tx1"/>
                </a:solidFill>
              </a:rPr>
              <a:t>Fenológiai ismeretek</a:t>
            </a:r>
            <a:endParaRPr lang="hu-HU" sz="1600" b="1" dirty="0">
              <a:solidFill>
                <a:schemeClr val="tx1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 rot="5400000">
            <a:off x="1049622" y="3512602"/>
            <a:ext cx="374985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Dinamikus információk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5" name="Lekerekített téglalap 14"/>
          <p:cNvSpPr/>
          <p:nvPr/>
        </p:nvSpPr>
        <p:spPr>
          <a:xfrm>
            <a:off x="92624" y="1772816"/>
            <a:ext cx="2499156" cy="2088232"/>
          </a:xfrm>
          <a:prstGeom prst="roundRect">
            <a:avLst/>
          </a:prstGeom>
          <a:noFill/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Lekerekített téglalap 15"/>
          <p:cNvSpPr/>
          <p:nvPr/>
        </p:nvSpPr>
        <p:spPr>
          <a:xfrm>
            <a:off x="210036" y="6309320"/>
            <a:ext cx="2340260" cy="368095"/>
          </a:xfrm>
          <a:prstGeom prst="round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chemeClr val="tx1"/>
                </a:solidFill>
              </a:rPr>
              <a:t>Talajtani ismeretek</a:t>
            </a:r>
          </a:p>
        </p:txBody>
      </p:sp>
      <p:sp>
        <p:nvSpPr>
          <p:cNvPr id="17" name="Lekerekített téglalap 16"/>
          <p:cNvSpPr/>
          <p:nvPr/>
        </p:nvSpPr>
        <p:spPr>
          <a:xfrm>
            <a:off x="186408" y="4528947"/>
            <a:ext cx="2340260" cy="504056"/>
          </a:xfrm>
          <a:prstGeom prst="round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chemeClr val="tx1"/>
                </a:solidFill>
              </a:rPr>
              <a:t>Területhasználat</a:t>
            </a:r>
            <a:endParaRPr lang="hu-HU" sz="1600" b="1" dirty="0">
              <a:solidFill>
                <a:schemeClr val="tx1"/>
              </a:solidFill>
            </a:endParaRPr>
          </a:p>
        </p:txBody>
      </p:sp>
      <p:sp>
        <p:nvSpPr>
          <p:cNvPr id="18" name="Lekerekített téglalap 17"/>
          <p:cNvSpPr/>
          <p:nvPr/>
        </p:nvSpPr>
        <p:spPr>
          <a:xfrm>
            <a:off x="186408" y="5068137"/>
            <a:ext cx="2340260" cy="504056"/>
          </a:xfrm>
          <a:prstGeom prst="round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chemeClr val="tx1"/>
                </a:solidFill>
              </a:rPr>
              <a:t>Agrotechnika</a:t>
            </a:r>
            <a:endParaRPr lang="hu-HU" sz="1600" b="1" dirty="0">
              <a:solidFill>
                <a:schemeClr val="tx1"/>
              </a:solidFill>
            </a:endParaRPr>
          </a:p>
        </p:txBody>
      </p:sp>
      <p:sp>
        <p:nvSpPr>
          <p:cNvPr id="19" name="Lekerekített téglalap 18"/>
          <p:cNvSpPr/>
          <p:nvPr/>
        </p:nvSpPr>
        <p:spPr>
          <a:xfrm>
            <a:off x="125379" y="3909896"/>
            <a:ext cx="2499156" cy="1751352"/>
          </a:xfrm>
          <a:prstGeom prst="roundRect">
            <a:avLst/>
          </a:prstGeom>
          <a:noFill/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Lekerekített téglalap 19"/>
          <p:cNvSpPr/>
          <p:nvPr/>
        </p:nvSpPr>
        <p:spPr>
          <a:xfrm>
            <a:off x="155979" y="5733255"/>
            <a:ext cx="2499156" cy="989197"/>
          </a:xfrm>
          <a:prstGeom prst="roundRect">
            <a:avLst/>
          </a:prstGeom>
          <a:noFill/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églalap 20"/>
          <p:cNvSpPr/>
          <p:nvPr/>
        </p:nvSpPr>
        <p:spPr>
          <a:xfrm rot="5400000">
            <a:off x="2521933" y="5935466"/>
            <a:ext cx="989197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hu-HU" sz="1600" b="1" dirty="0" smtClean="0">
                <a:solidFill>
                  <a:schemeClr val="tx1"/>
                </a:solidFill>
              </a:rPr>
              <a:t>Statikus elemek</a:t>
            </a:r>
            <a:endParaRPr lang="hu-HU" sz="1600" dirty="0">
              <a:solidFill>
                <a:schemeClr val="tx1"/>
              </a:solidFill>
            </a:endParaRPr>
          </a:p>
        </p:txBody>
      </p:sp>
      <p:sp>
        <p:nvSpPr>
          <p:cNvPr id="24" name="Lekerekített téglalap 23"/>
          <p:cNvSpPr/>
          <p:nvPr/>
        </p:nvSpPr>
        <p:spPr>
          <a:xfrm>
            <a:off x="246265" y="5821703"/>
            <a:ext cx="2340260" cy="351656"/>
          </a:xfrm>
          <a:prstGeom prst="round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chemeClr val="tx1"/>
                </a:solidFill>
              </a:rPr>
              <a:t>Infrastruktúra</a:t>
            </a:r>
          </a:p>
        </p:txBody>
      </p:sp>
      <p:sp>
        <p:nvSpPr>
          <p:cNvPr id="27" name="Lekerekített téglalap 26"/>
          <p:cNvSpPr/>
          <p:nvPr/>
        </p:nvSpPr>
        <p:spPr>
          <a:xfrm>
            <a:off x="4083721" y="1838601"/>
            <a:ext cx="1287034" cy="624498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HDI</a:t>
            </a:r>
            <a:endParaRPr lang="hu-HU" sz="3200" dirty="0"/>
          </a:p>
        </p:txBody>
      </p:sp>
      <p:sp>
        <p:nvSpPr>
          <p:cNvPr id="28" name="Lekerekített téglalap 27"/>
          <p:cNvSpPr/>
          <p:nvPr/>
        </p:nvSpPr>
        <p:spPr>
          <a:xfrm>
            <a:off x="3635895" y="5181603"/>
            <a:ext cx="2291890" cy="451157"/>
          </a:xfrm>
          <a:prstGeom prst="round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b="1" dirty="0" smtClean="0">
                <a:solidFill>
                  <a:schemeClr val="tx1"/>
                </a:solidFill>
              </a:rPr>
              <a:t>Döntéstámogató rendszer</a:t>
            </a:r>
          </a:p>
          <a:p>
            <a:pPr algn="ctr"/>
            <a:r>
              <a:rPr lang="hu-HU" sz="1500" b="1" dirty="0" smtClean="0">
                <a:solidFill>
                  <a:schemeClr val="tx1"/>
                </a:solidFill>
              </a:rPr>
              <a:t>(modellek)</a:t>
            </a:r>
            <a:endParaRPr lang="hu-HU" sz="1500" b="1" dirty="0">
              <a:solidFill>
                <a:schemeClr val="tx1"/>
              </a:solidFill>
            </a:endParaRPr>
          </a:p>
        </p:txBody>
      </p:sp>
      <p:sp>
        <p:nvSpPr>
          <p:cNvPr id="29" name="Lekerekített téglalap 28"/>
          <p:cNvSpPr/>
          <p:nvPr/>
        </p:nvSpPr>
        <p:spPr>
          <a:xfrm>
            <a:off x="4034007" y="3861048"/>
            <a:ext cx="1386463" cy="423954"/>
          </a:xfrm>
          <a:prstGeom prst="round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</a:t>
            </a:r>
            <a:r>
              <a:rPr lang="hu-H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ntözés</a:t>
            </a:r>
            <a:endParaRPr lang="hu-H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Lekerekített téglalap 29"/>
          <p:cNvSpPr/>
          <p:nvPr/>
        </p:nvSpPr>
        <p:spPr>
          <a:xfrm>
            <a:off x="3878761" y="4389584"/>
            <a:ext cx="1715826" cy="297200"/>
          </a:xfrm>
          <a:prstGeom prst="round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schemeClr val="tx1"/>
                </a:solidFill>
              </a:rPr>
              <a:t>N</a:t>
            </a:r>
            <a:r>
              <a:rPr lang="hu-HU" sz="1600" b="1" dirty="0" smtClean="0">
                <a:solidFill>
                  <a:schemeClr val="tx1"/>
                </a:solidFill>
              </a:rPr>
              <a:t>övényvédelem</a:t>
            </a:r>
            <a:endParaRPr lang="hu-HU" sz="1400" b="1" dirty="0">
              <a:solidFill>
                <a:schemeClr val="tx1"/>
              </a:solidFill>
            </a:endParaRPr>
          </a:p>
        </p:txBody>
      </p:sp>
      <p:sp>
        <p:nvSpPr>
          <p:cNvPr id="31" name="Lekerekített téglalap 30"/>
          <p:cNvSpPr/>
          <p:nvPr/>
        </p:nvSpPr>
        <p:spPr>
          <a:xfrm>
            <a:off x="3775016" y="4788918"/>
            <a:ext cx="2048753" cy="297200"/>
          </a:xfrm>
          <a:prstGeom prst="round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b="1" dirty="0" smtClean="0">
                <a:solidFill>
                  <a:schemeClr val="tx1"/>
                </a:solidFill>
              </a:rPr>
              <a:t>Tápanyag-gazdálkodás</a:t>
            </a:r>
            <a:endParaRPr lang="hu-HU" sz="1500" b="1" dirty="0">
              <a:solidFill>
                <a:schemeClr val="tx1"/>
              </a:solidFill>
            </a:endParaRPr>
          </a:p>
        </p:txBody>
      </p:sp>
      <p:sp>
        <p:nvSpPr>
          <p:cNvPr id="32" name="Lekerekített téglalap 31"/>
          <p:cNvSpPr/>
          <p:nvPr/>
        </p:nvSpPr>
        <p:spPr>
          <a:xfrm>
            <a:off x="3927231" y="5821703"/>
            <a:ext cx="1737615" cy="451157"/>
          </a:xfrm>
          <a:prstGeom prst="round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chemeClr val="tx1"/>
                </a:solidFill>
              </a:rPr>
              <a:t>Fejlesztési tervek</a:t>
            </a:r>
            <a:endParaRPr lang="hu-HU" sz="1600" b="1" dirty="0">
              <a:solidFill>
                <a:schemeClr val="tx1"/>
              </a:solidFill>
            </a:endParaRPr>
          </a:p>
        </p:txBody>
      </p:sp>
      <p:sp>
        <p:nvSpPr>
          <p:cNvPr id="33" name="Lekerekített téglalap 32"/>
          <p:cNvSpPr/>
          <p:nvPr/>
        </p:nvSpPr>
        <p:spPr>
          <a:xfrm>
            <a:off x="6540536" y="1628800"/>
            <a:ext cx="2448271" cy="51598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hu-H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Aszálykár megelőzés</a:t>
            </a:r>
          </a:p>
          <a:p>
            <a:pPr algn="ctr"/>
            <a:r>
              <a:rPr lang="hu-HU" sz="1700" dirty="0" smtClean="0"/>
              <a:t>Riasztási rendszer kifejlesztése, a meglévő vízvédelmi  rendszerbe integrálva</a:t>
            </a:r>
          </a:p>
          <a:p>
            <a:pPr algn="ctr"/>
            <a:r>
              <a:rPr lang="hu-HU" sz="1700" dirty="0" smtClean="0"/>
              <a:t>(megelőzés - öntözés)</a:t>
            </a:r>
          </a:p>
          <a:p>
            <a:pPr algn="ctr"/>
            <a:endParaRPr lang="hu-HU" dirty="0"/>
          </a:p>
          <a:p>
            <a:pPr algn="ctr"/>
            <a:r>
              <a:rPr lang="hu-HU" sz="1700" dirty="0" smtClean="0"/>
              <a:t>Folyamatos  vízgazdálkodási és mg-i támogatás </a:t>
            </a:r>
          </a:p>
          <a:p>
            <a:pPr algn="ctr"/>
            <a:r>
              <a:rPr lang="hu-HU" sz="1700" dirty="0" smtClean="0"/>
              <a:t>(</a:t>
            </a:r>
            <a:r>
              <a:rPr lang="hu-HU" sz="1700" i="1" dirty="0" smtClean="0"/>
              <a:t>web, mobil </a:t>
            </a:r>
            <a:r>
              <a:rPr lang="hu-HU" sz="1700" i="1" dirty="0" err="1" smtClean="0"/>
              <a:t>app</a:t>
            </a:r>
            <a:r>
              <a:rPr lang="hu-HU" sz="1700" i="1" dirty="0"/>
              <a:t>.</a:t>
            </a:r>
            <a:r>
              <a:rPr lang="hu-HU" sz="1700" i="1" dirty="0" smtClean="0"/>
              <a:t> stb. </a:t>
            </a:r>
            <a:r>
              <a:rPr lang="hu-HU" sz="1700" dirty="0" smtClean="0"/>
              <a:t>) </a:t>
            </a:r>
            <a:r>
              <a:rPr lang="hu-HU" sz="1700" b="1" dirty="0" smtClean="0"/>
              <a:t>STATISZTIKA</a:t>
            </a:r>
          </a:p>
          <a:p>
            <a:pPr algn="ctr"/>
            <a:endParaRPr lang="hu-HU" dirty="0"/>
          </a:p>
          <a:p>
            <a:pPr algn="ctr"/>
            <a:r>
              <a:rPr lang="hu-HU" sz="1700" dirty="0" smtClean="0"/>
              <a:t>Új eredmények az aszálykutatásban és a mezőgazdaságban (</a:t>
            </a:r>
            <a:r>
              <a:rPr lang="hu-HU" sz="1400" dirty="0" smtClean="0"/>
              <a:t>Visszacsatolás a mg. felől)</a:t>
            </a:r>
          </a:p>
          <a:p>
            <a:pPr algn="ctr"/>
            <a:endParaRPr lang="hu-HU" sz="10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u-H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(+Belvíz)</a:t>
            </a:r>
            <a:endParaRPr lang="hu-H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hu-HU" sz="1700" dirty="0"/>
          </a:p>
        </p:txBody>
      </p:sp>
      <p:sp>
        <p:nvSpPr>
          <p:cNvPr id="34" name="Lekerekített téglalap 33"/>
          <p:cNvSpPr/>
          <p:nvPr/>
        </p:nvSpPr>
        <p:spPr>
          <a:xfrm>
            <a:off x="3532262" y="3708647"/>
            <a:ext cx="2499156" cy="2024607"/>
          </a:xfrm>
          <a:prstGeom prst="roundRect">
            <a:avLst/>
          </a:prstGeom>
          <a:noFill/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Lekerekített téglalap 34"/>
          <p:cNvSpPr/>
          <p:nvPr/>
        </p:nvSpPr>
        <p:spPr>
          <a:xfrm>
            <a:off x="3635894" y="1773252"/>
            <a:ext cx="2187875" cy="1791526"/>
          </a:xfrm>
          <a:prstGeom prst="roundRect">
            <a:avLst/>
          </a:prstGeom>
          <a:noFill/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Lekerekített téglalap 35"/>
          <p:cNvSpPr/>
          <p:nvPr/>
        </p:nvSpPr>
        <p:spPr>
          <a:xfrm>
            <a:off x="3709691" y="5778261"/>
            <a:ext cx="2114078" cy="989197"/>
          </a:xfrm>
          <a:prstGeom prst="roundRect">
            <a:avLst/>
          </a:prstGeom>
          <a:noFill/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Lekerekített téglalap 36"/>
          <p:cNvSpPr/>
          <p:nvPr/>
        </p:nvSpPr>
        <p:spPr>
          <a:xfrm>
            <a:off x="3942257" y="6316301"/>
            <a:ext cx="1737615" cy="451157"/>
          </a:xfrm>
          <a:prstGeom prst="round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chemeClr val="tx1"/>
                </a:solidFill>
              </a:rPr>
              <a:t>Új ismeretek</a:t>
            </a:r>
            <a:endParaRPr lang="hu-HU" sz="1600" b="1" dirty="0">
              <a:solidFill>
                <a:schemeClr val="tx1"/>
              </a:solidFill>
            </a:endParaRPr>
          </a:p>
        </p:txBody>
      </p:sp>
      <p:sp>
        <p:nvSpPr>
          <p:cNvPr id="38" name="Lekerekített téglalap 37"/>
          <p:cNvSpPr/>
          <p:nvPr/>
        </p:nvSpPr>
        <p:spPr>
          <a:xfrm>
            <a:off x="3716401" y="2568279"/>
            <a:ext cx="2048753" cy="851483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Vízgazdálkodási információk</a:t>
            </a:r>
            <a:endParaRPr lang="hu-HU" sz="2000" b="1" dirty="0"/>
          </a:p>
        </p:txBody>
      </p:sp>
      <p:sp>
        <p:nvSpPr>
          <p:cNvPr id="40" name="Jobbra nyíl 39"/>
          <p:cNvSpPr/>
          <p:nvPr/>
        </p:nvSpPr>
        <p:spPr>
          <a:xfrm>
            <a:off x="456253" y="1412776"/>
            <a:ext cx="8208912" cy="180020"/>
          </a:xfrm>
          <a:prstGeom prst="rightArrow">
            <a:avLst>
              <a:gd name="adj1" fmla="val 50000"/>
              <a:gd name="adj2" fmla="val 94986"/>
            </a:avLst>
          </a:prstGeom>
          <a:gradFill flip="none" rotWithShape="1">
            <a:gsLst>
              <a:gs pos="0">
                <a:srgbClr val="D90101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 w="158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1" name="Cím 1"/>
          <p:cNvSpPr>
            <a:spLocks noGrp="1"/>
          </p:cNvSpPr>
          <p:nvPr>
            <p:ph type="title"/>
          </p:nvPr>
        </p:nvSpPr>
        <p:spPr>
          <a:xfrm>
            <a:off x="0" y="138373"/>
            <a:ext cx="9144000" cy="404663"/>
          </a:xfrm>
        </p:spPr>
        <p:txBody>
          <a:bodyPr>
            <a:noAutofit/>
          </a:bodyPr>
          <a:lstStyle/>
          <a:p>
            <a:pPr algn="l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operatív talajnedvesség mérő rendszer 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213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90"/>
          <a:stretch/>
        </p:blipFill>
        <p:spPr>
          <a:xfrm>
            <a:off x="-25736" y="-20452"/>
            <a:ext cx="9169735" cy="6878452"/>
          </a:xfrm>
          <a:prstGeom prst="rect">
            <a:avLst/>
          </a:prstGeom>
        </p:spPr>
      </p:pic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0" y="138373"/>
            <a:ext cx="5220072" cy="404663"/>
          </a:xfrm>
        </p:spPr>
        <p:txBody>
          <a:bodyPr>
            <a:noAutofit/>
          </a:bodyPr>
          <a:lstStyle/>
          <a:p>
            <a:pPr algn="l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EREDMÉNYEK hasznosulása 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51520" y="764704"/>
            <a:ext cx="8697637" cy="1938992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u-HU" sz="2400" b="1" u="sng" dirty="0" smtClean="0">
                <a:solidFill>
                  <a:srgbClr val="FF0000"/>
                </a:solidFill>
              </a:rPr>
              <a:t>Vízgazdálkodás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	</a:t>
            </a:r>
            <a:r>
              <a:rPr lang="hu-HU" sz="2400" b="1" dirty="0" smtClean="0"/>
              <a:t>Öntözéstámogatás</a:t>
            </a:r>
            <a:endParaRPr lang="hu-HU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 smtClean="0"/>
              <a:t>         Vízhiány kifejezése mm-ben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/>
              <a:t> </a:t>
            </a:r>
            <a:r>
              <a:rPr lang="hu-HU" sz="2400" b="1" dirty="0" smtClean="0"/>
              <a:t>        Új eredmények a csapadék beszivárgás eddigi ismereteiben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/>
              <a:t> </a:t>
            </a:r>
            <a:r>
              <a:rPr lang="hu-HU" sz="2400" b="1" dirty="0" smtClean="0"/>
              <a:t>        Belvizek kialakulásának pontosabb megismerése</a:t>
            </a:r>
          </a:p>
        </p:txBody>
      </p:sp>
      <p:sp>
        <p:nvSpPr>
          <p:cNvPr id="7" name="Téglalap 6"/>
          <p:cNvSpPr/>
          <p:nvPr/>
        </p:nvSpPr>
        <p:spPr>
          <a:xfrm>
            <a:off x="251520" y="2897128"/>
            <a:ext cx="8697637" cy="267765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sz="2400" b="1" u="sng" dirty="0" smtClean="0">
                <a:solidFill>
                  <a:srgbClr val="FF0000"/>
                </a:solidFill>
              </a:rPr>
              <a:t>Mezőgazdaság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 smtClean="0"/>
              <a:t>        Öntözés optimális  idejének meghatározása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/>
              <a:t> </a:t>
            </a:r>
            <a:r>
              <a:rPr lang="hu-HU" sz="2400" b="1" dirty="0" smtClean="0"/>
              <a:t>       </a:t>
            </a:r>
            <a:r>
              <a:rPr lang="hu-HU" sz="2400" b="1" dirty="0"/>
              <a:t>Az öntözővíz mennyiségének </a:t>
            </a:r>
            <a:r>
              <a:rPr lang="hu-HU" sz="2400" b="1" dirty="0" smtClean="0"/>
              <a:t>pontosabb kifejezése</a:t>
            </a:r>
            <a:endParaRPr lang="hu-HU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/>
              <a:t>        Az agrotechnikai beavatkozások optimális idejének</a:t>
            </a:r>
          </a:p>
          <a:p>
            <a:pPr marL="0" lvl="2"/>
            <a:r>
              <a:rPr lang="hu-HU" sz="2400" b="1" dirty="0" smtClean="0"/>
              <a:t>             </a:t>
            </a:r>
            <a:r>
              <a:rPr lang="hu-HU" sz="2400" b="1" dirty="0"/>
              <a:t>meghatározása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hu-HU" sz="2400" b="1" dirty="0" smtClean="0"/>
              <a:t>        Növénymodellek alkalmazása </a:t>
            </a:r>
            <a:endParaRPr lang="hu-HU" sz="2400" b="1" dirty="0"/>
          </a:p>
          <a:p>
            <a:pPr marL="0" lvl="2"/>
            <a:r>
              <a:rPr lang="hu-HU" sz="2400" b="1" dirty="0" smtClean="0"/>
              <a:t>Precíziós mezőgazdaság alapjai</a:t>
            </a:r>
            <a:endParaRPr lang="hu-HU" sz="2400" b="1" dirty="0"/>
          </a:p>
        </p:txBody>
      </p:sp>
      <p:sp>
        <p:nvSpPr>
          <p:cNvPr id="8" name="Téglalap 7"/>
          <p:cNvSpPr/>
          <p:nvPr/>
        </p:nvSpPr>
        <p:spPr>
          <a:xfrm>
            <a:off x="251521" y="5766377"/>
            <a:ext cx="8697636" cy="830997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sz="2400" b="1" u="sng" dirty="0" smtClean="0">
                <a:solidFill>
                  <a:srgbClr val="FF0000"/>
                </a:solidFill>
              </a:rPr>
              <a:t>Kutatási témák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/>
              <a:t> </a:t>
            </a:r>
            <a:r>
              <a:rPr lang="hu-HU" sz="2400" b="1" dirty="0" smtClean="0"/>
              <a:t>       Talajtani, növénybiológiai, növénynemesítési  </a:t>
            </a:r>
            <a:endParaRPr lang="hu-HU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6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5084875" y="4077072"/>
            <a:ext cx="4025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Köszönjük a figyelmet!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051920" cy="411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179512" y="188640"/>
            <a:ext cx="194421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042" y="836712"/>
            <a:ext cx="221762" cy="39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Kép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90"/>
          <a:stretch/>
        </p:blipFill>
        <p:spPr>
          <a:xfrm>
            <a:off x="-25736" y="-20452"/>
            <a:ext cx="9169735" cy="687845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711" y="2265332"/>
            <a:ext cx="5466618" cy="94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300558" y="1013113"/>
            <a:ext cx="6621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/>
              <a:t>Az </a:t>
            </a:r>
            <a:r>
              <a:rPr lang="hu-HU" sz="2000" b="1" u="sng" dirty="0"/>
              <a:t>időjárás</a:t>
            </a:r>
            <a:r>
              <a:rPr lang="hu-HU" sz="2000" b="1" dirty="0"/>
              <a:t> közvetlen hatása elsődlegesen a </a:t>
            </a:r>
            <a:r>
              <a:rPr lang="hu-HU" sz="2000" b="1" u="sng" dirty="0"/>
              <a:t>talaj</a:t>
            </a:r>
            <a:r>
              <a:rPr lang="hu-HU" sz="2000" b="1" dirty="0"/>
              <a:t> felszínét éri</a:t>
            </a:r>
            <a:endParaRPr lang="hu-HU" alt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372200" y="1413222"/>
            <a:ext cx="159736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400" b="1" dirty="0" smtClean="0"/>
              <a:t>Besugárzás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190031" y="1413223"/>
            <a:ext cx="140936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2400" b="1" dirty="0" smtClean="0"/>
              <a:t>Csapadék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6472582" y="3641926"/>
            <a:ext cx="285747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300" b="1" dirty="0" smtClean="0"/>
              <a:t>Mélység - Térbeliség</a:t>
            </a:r>
          </a:p>
          <a:p>
            <a:r>
              <a:rPr lang="hu-HU" sz="2300" b="1" dirty="0" smtClean="0"/>
              <a:t>Beszivárgás</a:t>
            </a:r>
          </a:p>
          <a:p>
            <a:r>
              <a:rPr lang="hu-HU" sz="2300" b="1" dirty="0" smtClean="0"/>
              <a:t>Elvezetett hő</a:t>
            </a:r>
          </a:p>
          <a:p>
            <a:r>
              <a:rPr lang="hu-HU" sz="2300" b="1" dirty="0" smtClean="0"/>
              <a:t>Növényi szívóerő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3164883" y="4137053"/>
            <a:ext cx="2981907" cy="55399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3000" b="1" dirty="0" smtClean="0"/>
              <a:t>TALAJNEDVESSÉG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251774" y="5589240"/>
            <a:ext cx="8752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altLang="hu-HU" sz="2000" b="1" dirty="0"/>
              <a:t>A talajnedvesség mérésére, meghatározására számos eljárást dolgoztak ki az elmúlt évtizedekben</a:t>
            </a:r>
            <a:r>
              <a:rPr lang="hu-HU" altLang="hu-HU" sz="2000" b="1" dirty="0" smtClean="0"/>
              <a:t>.</a:t>
            </a:r>
          </a:p>
          <a:p>
            <a:pPr algn="just"/>
            <a:r>
              <a:rPr lang="hu-HU" altLang="hu-HU" sz="2000" b="1" dirty="0" smtClean="0"/>
              <a:t>Munkaigényességük és a </a:t>
            </a:r>
            <a:r>
              <a:rPr lang="hu-HU" altLang="hu-HU" sz="2000" b="1" dirty="0"/>
              <a:t>nyert adatok megbízhatósága jelentős szórást </a:t>
            </a:r>
            <a:r>
              <a:rPr lang="hu-HU" altLang="hu-HU" sz="2000" b="1" dirty="0" smtClean="0"/>
              <a:t>mutat.</a:t>
            </a:r>
            <a:endParaRPr lang="hu-HU" altLang="hu-HU" sz="2000" b="1" dirty="0"/>
          </a:p>
        </p:txBody>
      </p:sp>
      <p:sp>
        <p:nvSpPr>
          <p:cNvPr id="18" name="Téglalap 17"/>
          <p:cNvSpPr/>
          <p:nvPr/>
        </p:nvSpPr>
        <p:spPr>
          <a:xfrm>
            <a:off x="128948" y="40944"/>
            <a:ext cx="8568952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talajnedvesség mérés fontossága</a:t>
            </a:r>
          </a:p>
        </p:txBody>
      </p:sp>
      <p:sp>
        <p:nvSpPr>
          <p:cNvPr id="7" name="AutoShape 2" descr="Képtalálat a következ&amp;odblac;re: „soil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" name="Lefelé nyíl 10"/>
          <p:cNvSpPr/>
          <p:nvPr/>
        </p:nvSpPr>
        <p:spPr>
          <a:xfrm rot="18137198">
            <a:off x="3019131" y="1473342"/>
            <a:ext cx="431276" cy="1050056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Lefelé nyíl 19"/>
          <p:cNvSpPr/>
          <p:nvPr/>
        </p:nvSpPr>
        <p:spPr>
          <a:xfrm rot="3160445">
            <a:off x="5608309" y="1500423"/>
            <a:ext cx="431276" cy="1050056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Lefelé nyíl 20"/>
          <p:cNvSpPr/>
          <p:nvPr/>
        </p:nvSpPr>
        <p:spPr>
          <a:xfrm>
            <a:off x="4468016" y="3305328"/>
            <a:ext cx="375642" cy="724003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22" name="Diagram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6672715"/>
              </p:ext>
            </p:extLst>
          </p:nvPr>
        </p:nvGraphicFramePr>
        <p:xfrm>
          <a:off x="-26135" y="3457079"/>
          <a:ext cx="3155747" cy="1913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1119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90"/>
          <a:stretch/>
        </p:blipFill>
        <p:spPr>
          <a:xfrm>
            <a:off x="-25736" y="-20452"/>
            <a:ext cx="9169735" cy="6878452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55435" y="23958"/>
            <a:ext cx="7667831" cy="692696"/>
          </a:xfrm>
          <a:prstGeom prst="rect">
            <a:avLst/>
          </a:prstGeom>
          <a:ln cap="rnd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hu-HU" alt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 talajnedvesség meghatározásának módszerei</a:t>
            </a:r>
            <a:endParaRPr lang="hu-HU" alt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555162" y="915502"/>
            <a:ext cx="252028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altLang="hu-HU" sz="24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Volumetrikus</a:t>
            </a:r>
            <a:endParaRPr lang="hu-HU" altLang="hu-HU" sz="2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5202987" y="915424"/>
            <a:ext cx="252028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altLang="hu-HU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Gravimetrikus</a:t>
            </a:r>
            <a:endParaRPr lang="hu-HU" altLang="hu-HU" sz="2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églalap 5"/>
              <p:cNvSpPr/>
              <p:nvPr/>
            </p:nvSpPr>
            <p:spPr>
              <a:xfrm>
                <a:off x="555162" y="1529787"/>
                <a:ext cx="807593" cy="567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hu-HU" sz="2000" dirty="0">
                    <a:ea typeface="Calibri"/>
                    <a:cs typeface="Times New Roman"/>
                    <a:sym typeface="Symbol"/>
                  </a:rPr>
                  <a:t></a:t>
                </a:r>
                <a:r>
                  <a:rPr lang="hu-HU" sz="2000" dirty="0">
                    <a:ea typeface="Calibri"/>
                    <a:cs typeface="Times New Roman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0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20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hu-HU" sz="20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𝑉</m:t>
                            </m:r>
                          </m:e>
                          <m:sub>
                            <m:r>
                              <a:rPr lang="hu-HU" sz="20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u-HU" sz="20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hu-HU" sz="20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𝑉</m:t>
                            </m:r>
                          </m:e>
                          <m:sub>
                            <m:r>
                              <a:rPr lang="hu-HU" sz="20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endParaRPr lang="hu-HU" sz="12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Téglalap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62" y="1529787"/>
                <a:ext cx="807593" cy="567591"/>
              </a:xfrm>
              <a:prstGeom prst="rect">
                <a:avLst/>
              </a:prstGeom>
              <a:blipFill rotWithShape="1">
                <a:blip r:embed="rId4"/>
                <a:stretch>
                  <a:fillRect l="-7519" b="-107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églalap 15"/>
          <p:cNvSpPr/>
          <p:nvPr/>
        </p:nvSpPr>
        <p:spPr>
          <a:xfrm>
            <a:off x="555161" y="2097378"/>
            <a:ext cx="40039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ym typeface="Symbol"/>
              </a:rPr>
              <a:t></a:t>
            </a:r>
            <a:r>
              <a:rPr lang="hu-HU" dirty="0" smtClean="0">
                <a:sym typeface="Symbol"/>
              </a:rPr>
              <a:t> - talajnedvesség térfogatszázalékban</a:t>
            </a:r>
          </a:p>
          <a:p>
            <a:r>
              <a:rPr lang="hu-HU" dirty="0" err="1" smtClean="0">
                <a:sym typeface="Symbol"/>
              </a:rPr>
              <a:t>V</a:t>
            </a:r>
            <a:r>
              <a:rPr lang="hu-HU" baseline="-25000" dirty="0" err="1" smtClean="0">
                <a:sym typeface="Symbol"/>
              </a:rPr>
              <a:t>v</a:t>
            </a:r>
            <a:r>
              <a:rPr lang="hu-HU" baseline="-25000" dirty="0" smtClean="0">
                <a:sym typeface="Symbol"/>
              </a:rPr>
              <a:t> </a:t>
            </a:r>
            <a:r>
              <a:rPr lang="hu-HU" dirty="0" smtClean="0">
                <a:sym typeface="Symbol"/>
              </a:rPr>
              <a:t> - víz térfogata</a:t>
            </a:r>
          </a:p>
          <a:p>
            <a:r>
              <a:rPr lang="hu-HU" dirty="0" err="1" smtClean="0">
                <a:sym typeface="Symbol"/>
              </a:rPr>
              <a:t>V</a:t>
            </a:r>
            <a:r>
              <a:rPr lang="hu-HU" baseline="-25000" dirty="0" err="1" smtClean="0">
                <a:sym typeface="Symbol"/>
              </a:rPr>
              <a:t>t</a:t>
            </a:r>
            <a:r>
              <a:rPr lang="hu-HU" dirty="0" smtClean="0">
                <a:sym typeface="Symbol"/>
              </a:rPr>
              <a:t> – teljes minta térfogata</a:t>
            </a:r>
            <a:endParaRPr lang="hu-HU" altLang="hu-H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4" y="4077072"/>
            <a:ext cx="4648000" cy="272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églalap 20"/>
              <p:cNvSpPr/>
              <p:nvPr/>
            </p:nvSpPr>
            <p:spPr>
              <a:xfrm>
                <a:off x="5202987" y="1529787"/>
                <a:ext cx="881716" cy="5423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hu-HU" sz="2000" dirty="0" smtClean="0">
                    <a:ea typeface="Calibri"/>
                    <a:cs typeface="Times New Roman"/>
                    <a:sym typeface="Symbol"/>
                  </a:rPr>
                  <a:t>w</a:t>
                </a:r>
                <a:r>
                  <a:rPr lang="hu-HU" sz="2000" dirty="0" smtClean="0">
                    <a:ea typeface="Calibri"/>
                    <a:cs typeface="Times New Roman"/>
                  </a:rPr>
                  <a:t> </a:t>
                </a:r>
                <a:r>
                  <a:rPr lang="hu-HU" sz="2000" dirty="0">
                    <a:ea typeface="Calibri"/>
                    <a:cs typeface="Times New Roman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0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20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hu-HU" sz="2000" b="0" i="1" smtClean="0">
                                <a:latin typeface="Cambria Math"/>
                                <a:ea typeface="Calibri"/>
                                <a:cs typeface="Times New Roman"/>
                              </a:rPr>
                              <m:t>𝑚</m:t>
                            </m:r>
                          </m:e>
                          <m:sub>
                            <m:r>
                              <a:rPr lang="hu-HU" sz="20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u-HU" sz="20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hu-HU" sz="2000" b="0" i="1" smtClean="0">
                                <a:latin typeface="Cambria Math"/>
                                <a:ea typeface="Calibri"/>
                                <a:cs typeface="Times New Roman"/>
                              </a:rPr>
                              <m:t>𝑚</m:t>
                            </m:r>
                          </m:e>
                          <m:sub>
                            <m:r>
                              <a:rPr lang="hu-HU" sz="20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endParaRPr lang="hu-HU" sz="12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21" name="Téglalap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987" y="1529787"/>
                <a:ext cx="881716" cy="542393"/>
              </a:xfrm>
              <a:prstGeom prst="rect">
                <a:avLst/>
              </a:prstGeom>
              <a:blipFill rotWithShape="1">
                <a:blip r:embed="rId6"/>
                <a:stretch>
                  <a:fillRect l="-7639" b="-112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églalap 22"/>
          <p:cNvSpPr/>
          <p:nvPr/>
        </p:nvSpPr>
        <p:spPr>
          <a:xfrm>
            <a:off x="5220158" y="2097378"/>
            <a:ext cx="39452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ym typeface="Symbol"/>
              </a:rPr>
              <a:t>w - talajnedvesség tömegszázalékban</a:t>
            </a:r>
          </a:p>
          <a:p>
            <a:r>
              <a:rPr lang="hu-HU" dirty="0" err="1">
                <a:sym typeface="Symbol"/>
              </a:rPr>
              <a:t>m</a:t>
            </a:r>
            <a:r>
              <a:rPr lang="hu-HU" baseline="-25000" dirty="0" err="1" smtClean="0">
                <a:sym typeface="Symbol"/>
              </a:rPr>
              <a:t>v</a:t>
            </a:r>
            <a:r>
              <a:rPr lang="hu-HU" baseline="-25000" dirty="0" smtClean="0">
                <a:sym typeface="Symbol"/>
              </a:rPr>
              <a:t> </a:t>
            </a:r>
            <a:r>
              <a:rPr lang="hu-HU" dirty="0" smtClean="0">
                <a:sym typeface="Symbol"/>
              </a:rPr>
              <a:t> - víz tömege</a:t>
            </a:r>
          </a:p>
          <a:p>
            <a:r>
              <a:rPr lang="hu-HU" dirty="0" err="1">
                <a:sym typeface="Symbol"/>
              </a:rPr>
              <a:t>m</a:t>
            </a:r>
            <a:r>
              <a:rPr lang="hu-HU" baseline="-25000" dirty="0" err="1" smtClean="0">
                <a:sym typeface="Symbol"/>
              </a:rPr>
              <a:t>t</a:t>
            </a:r>
            <a:r>
              <a:rPr lang="hu-HU" dirty="0" smtClean="0">
                <a:sym typeface="Symbol"/>
              </a:rPr>
              <a:t> – száraz talaj tömege</a:t>
            </a:r>
            <a:endParaRPr lang="hu-HU" altLang="hu-HU" dirty="0"/>
          </a:p>
        </p:txBody>
      </p:sp>
      <p:pic>
        <p:nvPicPr>
          <p:cNvPr id="1030" name="Picture 6" descr="C:\Users\Acer\Desktop\mérle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721" y="4077072"/>
            <a:ext cx="4026486" cy="2725069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églalap 24"/>
          <p:cNvSpPr/>
          <p:nvPr/>
        </p:nvSpPr>
        <p:spPr>
          <a:xfrm>
            <a:off x="176820" y="3642096"/>
            <a:ext cx="45404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2000" b="1" dirty="0" smtClean="0"/>
              <a:t>A talaj víztartalma térfogatban kifejezve</a:t>
            </a:r>
            <a:endParaRPr lang="hu-HU" altLang="hu-HU" sz="2000" b="1" dirty="0"/>
          </a:p>
        </p:txBody>
      </p:sp>
      <p:sp>
        <p:nvSpPr>
          <p:cNvPr id="26" name="Téglalap 25"/>
          <p:cNvSpPr/>
          <p:nvPr/>
        </p:nvSpPr>
        <p:spPr>
          <a:xfrm>
            <a:off x="4805217" y="3663773"/>
            <a:ext cx="42244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2000" b="1" dirty="0" smtClean="0"/>
              <a:t>A talaj víztartalma tömegben kifejezve</a:t>
            </a:r>
            <a:endParaRPr lang="hu-HU" altLang="hu-HU" sz="2000" b="1" dirty="0"/>
          </a:p>
        </p:txBody>
      </p:sp>
      <p:sp>
        <p:nvSpPr>
          <p:cNvPr id="19" name="Téglalap 18"/>
          <p:cNvSpPr/>
          <p:nvPr/>
        </p:nvSpPr>
        <p:spPr>
          <a:xfrm>
            <a:off x="64941" y="3102596"/>
            <a:ext cx="2177081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u-HU" altLang="hu-HU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EREDMÉNY</a:t>
            </a:r>
            <a:endParaRPr lang="hu-HU" altLang="hu-HU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669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90"/>
          <a:stretch/>
        </p:blipFill>
        <p:spPr>
          <a:xfrm>
            <a:off x="-25736" y="-20452"/>
            <a:ext cx="9169735" cy="6878452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468099" y="2518350"/>
            <a:ext cx="8182061" cy="433965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23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γ-</a:t>
            </a:r>
            <a:r>
              <a:rPr lang="hu-HU" sz="23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sugárzás gyengítésének elvén alapuló mérési </a:t>
            </a:r>
            <a:r>
              <a:rPr lang="hu-HU" sz="23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módszer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3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Neutronszóródás </a:t>
            </a:r>
            <a:r>
              <a:rPr lang="hu-HU" sz="23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vizsgálata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3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Mágneses </a:t>
            </a:r>
            <a:r>
              <a:rPr lang="hu-HU" sz="23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rezonancia vizsgálatok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3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Elektromos ellenállás mérése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3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Tenziométeres</a:t>
            </a:r>
            <a:r>
              <a:rPr lang="hu-HU" sz="23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u-HU" sz="23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talajnedvesség </a:t>
            </a:r>
            <a:r>
              <a:rPr lang="hu-HU" sz="23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mérés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3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</a:t>
            </a:r>
            <a:r>
              <a:rPr lang="hu-HU" sz="23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oncentráció-méréses eljárás</a:t>
            </a:r>
            <a:endParaRPr lang="hu-HU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3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</a:t>
            </a:r>
            <a:r>
              <a:rPr lang="hu-HU" sz="23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eakciós </a:t>
            </a:r>
            <a:r>
              <a:rPr lang="hu-HU" sz="23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hőfok </a:t>
            </a:r>
            <a:r>
              <a:rPr lang="hu-HU" sz="23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mérése</a:t>
            </a:r>
            <a:endParaRPr lang="hu-HU" sz="23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3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</a:t>
            </a:r>
            <a:r>
              <a:rPr lang="hu-HU" sz="23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arbidos eljárás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3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Kolorimetrikus</a:t>
            </a:r>
            <a:r>
              <a:rPr lang="hu-HU" sz="23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eljárás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3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hu-HU" sz="23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u-HU" sz="23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talaj hővezető képességének mérésén alapuló </a:t>
            </a:r>
            <a:r>
              <a:rPr lang="hu-HU" sz="23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módszerek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3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</a:t>
            </a:r>
            <a:r>
              <a:rPr lang="hu-HU" sz="23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edvszívó </a:t>
            </a:r>
            <a:r>
              <a:rPr lang="hu-HU" sz="23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anyagok felhasználásával történő </a:t>
            </a:r>
            <a:r>
              <a:rPr lang="hu-HU" sz="23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mérés</a:t>
            </a:r>
            <a:endParaRPr lang="hu-HU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3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Talajnedvesség </a:t>
            </a:r>
            <a:r>
              <a:rPr lang="hu-HU" sz="23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meghatározása </a:t>
            </a:r>
            <a:r>
              <a:rPr lang="hu-HU" sz="23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penetrométerrel</a:t>
            </a:r>
            <a:endParaRPr lang="hu-HU" sz="2300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2060" y="25460"/>
            <a:ext cx="78823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hu-HU" altLang="hu-HU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 talajnedvesség mérési módszerei </a:t>
            </a:r>
          </a:p>
        </p:txBody>
      </p:sp>
      <p:sp>
        <p:nvSpPr>
          <p:cNvPr id="2" name="Téglalap 1"/>
          <p:cNvSpPr/>
          <p:nvPr/>
        </p:nvSpPr>
        <p:spPr>
          <a:xfrm>
            <a:off x="431365" y="737305"/>
            <a:ext cx="8218795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400" b="1" i="1" dirty="0">
                <a:solidFill>
                  <a:schemeClr val="bg1"/>
                </a:solidFill>
              </a:rPr>
              <a:t>Gravimetrikus módszer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400" b="1" i="1" dirty="0" err="1" smtClean="0">
                <a:solidFill>
                  <a:schemeClr val="bg1"/>
                </a:solidFill>
              </a:rPr>
              <a:t>Dielektromos</a:t>
            </a:r>
            <a:r>
              <a:rPr lang="hu-HU" sz="2400" b="1" i="1" dirty="0" smtClean="0">
                <a:solidFill>
                  <a:schemeClr val="bg1"/>
                </a:solidFill>
              </a:rPr>
              <a:t> </a:t>
            </a:r>
            <a:r>
              <a:rPr lang="hu-HU" sz="2400" b="1" i="1" dirty="0">
                <a:solidFill>
                  <a:schemeClr val="bg1"/>
                </a:solidFill>
              </a:rPr>
              <a:t>állandó mérésén alapuló módszer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400" b="1" i="1" dirty="0">
                <a:solidFill>
                  <a:schemeClr val="bg1"/>
                </a:solidFill>
              </a:rPr>
              <a:t>TDR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400" b="1" i="1" dirty="0">
                <a:solidFill>
                  <a:schemeClr val="bg1"/>
                </a:solidFill>
              </a:rPr>
              <a:t>FDR</a:t>
            </a:r>
          </a:p>
        </p:txBody>
      </p:sp>
    </p:spTree>
    <p:extLst>
      <p:ext uri="{BB962C8B-B14F-4D97-AF65-F5344CB8AC3E}">
        <p14:creationId xmlns:p14="http://schemas.microsoft.com/office/powerpoint/2010/main" val="395047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Kép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90"/>
          <a:stretch/>
        </p:blipFill>
        <p:spPr>
          <a:xfrm>
            <a:off x="-25736" y="-20452"/>
            <a:ext cx="9169735" cy="6878452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139475" y="28230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hu-HU" altLang="hu-HU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Talajnedvesség mérési módszerei</a:t>
            </a:r>
          </a:p>
        </p:txBody>
      </p:sp>
      <p:sp>
        <p:nvSpPr>
          <p:cNvPr id="15" name="Téglalap 14"/>
          <p:cNvSpPr/>
          <p:nvPr/>
        </p:nvSpPr>
        <p:spPr>
          <a:xfrm>
            <a:off x="214091" y="620688"/>
            <a:ext cx="3632721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altLang="hu-HU" sz="22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Gravimetrikus módszer</a:t>
            </a:r>
            <a:endParaRPr lang="hu-HU" altLang="hu-HU" sz="2200" b="1" u="sng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425" y="2293075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551" y="1772338"/>
            <a:ext cx="1876056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459" y="2293075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" y="1573075"/>
            <a:ext cx="1203614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églalap 21"/>
          <p:cNvSpPr/>
          <p:nvPr/>
        </p:nvSpPr>
        <p:spPr>
          <a:xfrm>
            <a:off x="422189" y="1268760"/>
            <a:ext cx="13341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2000" dirty="0" smtClean="0"/>
              <a:t>Mintavéte</a:t>
            </a:r>
            <a:r>
              <a:rPr lang="hu-HU" alt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endParaRPr lang="hu-HU" alt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églalap 23"/>
          <p:cNvSpPr/>
          <p:nvPr/>
        </p:nvSpPr>
        <p:spPr>
          <a:xfrm>
            <a:off x="2058277" y="1268760"/>
            <a:ext cx="1960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2000" dirty="0" smtClean="0"/>
              <a:t>Minta megmérése</a:t>
            </a:r>
            <a:endParaRPr lang="hu-HU" alt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églalap 26"/>
          <p:cNvSpPr/>
          <p:nvPr/>
        </p:nvSpPr>
        <p:spPr>
          <a:xfrm>
            <a:off x="4203423" y="1268760"/>
            <a:ext cx="19602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2000" dirty="0" smtClean="0"/>
              <a:t>Minta szárítása</a:t>
            </a:r>
            <a:endParaRPr lang="hu-HU" alt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6523279" y="1301942"/>
            <a:ext cx="19371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2000" dirty="0" smtClean="0"/>
              <a:t>Minta ismételt megmérése</a:t>
            </a:r>
            <a:endParaRPr lang="hu-HU" alt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>
            <a:off x="1403648" y="2979276"/>
            <a:ext cx="908777" cy="0"/>
          </a:xfrm>
          <a:prstGeom prst="straightConnector1">
            <a:avLst/>
          </a:prstGeom>
          <a:ln w="22225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>
            <a:off x="3392425" y="2964688"/>
            <a:ext cx="908777" cy="0"/>
          </a:xfrm>
          <a:prstGeom prst="straightConnector1">
            <a:avLst/>
          </a:prstGeom>
          <a:ln w="22225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/>
          <p:nvPr/>
        </p:nvCxnSpPr>
        <p:spPr>
          <a:xfrm>
            <a:off x="5762682" y="2964688"/>
            <a:ext cx="908777" cy="0"/>
          </a:xfrm>
          <a:prstGeom prst="straightConnector1">
            <a:avLst/>
          </a:prstGeom>
          <a:ln w="22225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églalap 30"/>
          <p:cNvSpPr/>
          <p:nvPr/>
        </p:nvSpPr>
        <p:spPr>
          <a:xfrm>
            <a:off x="226783" y="3805918"/>
            <a:ext cx="3976640" cy="280076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u-HU" altLang="hu-H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Előnyök:</a:t>
            </a:r>
          </a:p>
          <a:p>
            <a:endParaRPr lang="hu-HU" altLang="hu-HU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sz="2200" b="1" dirty="0" smtClean="0"/>
              <a:t>Egyszerű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sz="2200" b="1" dirty="0" smtClean="0"/>
              <a:t>Direkt mérési módszer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sz="2200" b="1" dirty="0" smtClean="0"/>
              <a:t>Pontos, más mérési módszerek kalibrálásra használható</a:t>
            </a:r>
          </a:p>
          <a:p>
            <a:endParaRPr lang="hu-HU" altLang="hu-HU" sz="2200" b="1" dirty="0"/>
          </a:p>
        </p:txBody>
      </p:sp>
      <p:sp>
        <p:nvSpPr>
          <p:cNvPr id="32" name="Téglalap 31"/>
          <p:cNvSpPr/>
          <p:nvPr/>
        </p:nvSpPr>
        <p:spPr>
          <a:xfrm>
            <a:off x="4788024" y="3784002"/>
            <a:ext cx="4104456" cy="17851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u-HU" altLang="hu-H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Hátrányok:</a:t>
            </a:r>
          </a:p>
          <a:p>
            <a:endParaRPr lang="hu-HU" altLang="hu-HU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sz="2200" b="1" dirty="0" smtClean="0"/>
              <a:t>Időigényes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sz="2200" b="1" dirty="0" smtClean="0"/>
              <a:t>Roncsolásos mérési módszer</a:t>
            </a:r>
          </a:p>
          <a:p>
            <a:endParaRPr lang="hu-HU" altLang="hu-HU" sz="2200" b="1" dirty="0"/>
          </a:p>
        </p:txBody>
      </p:sp>
    </p:spTree>
    <p:extLst>
      <p:ext uri="{BB962C8B-B14F-4D97-AF65-F5344CB8AC3E}">
        <p14:creationId xmlns:p14="http://schemas.microsoft.com/office/powerpoint/2010/main" val="273540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Kép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90"/>
          <a:stretch/>
        </p:blipFill>
        <p:spPr>
          <a:xfrm>
            <a:off x="-25736" y="-20452"/>
            <a:ext cx="9169735" cy="6878452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54364" y="27223"/>
            <a:ext cx="6156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hu-HU" altLang="hu-HU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 talajnedvesség mérési módszerei </a:t>
            </a:r>
          </a:p>
        </p:txBody>
      </p:sp>
      <p:sp>
        <p:nvSpPr>
          <p:cNvPr id="6" name="Téglalap 5"/>
          <p:cNvSpPr/>
          <p:nvPr/>
        </p:nvSpPr>
        <p:spPr>
          <a:xfrm>
            <a:off x="152216" y="582661"/>
            <a:ext cx="6804756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altLang="hu-HU" sz="22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Dielektromos</a:t>
            </a:r>
            <a:r>
              <a:rPr lang="hu-HU" altLang="hu-HU" sz="22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állandó mérésén alapuló </a:t>
            </a:r>
            <a:r>
              <a:rPr lang="hu-HU" altLang="hu-HU" sz="22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módszer</a:t>
            </a:r>
            <a:endParaRPr lang="hu-HU" altLang="hu-HU" sz="2200" b="1" u="sng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330458" y="1196752"/>
            <a:ext cx="80689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2000" b="1" dirty="0" smtClean="0"/>
              <a:t>Egységnyi </a:t>
            </a:r>
            <a:r>
              <a:rPr lang="hu-HU" altLang="hu-HU" sz="2000" b="1" dirty="0"/>
              <a:t>feszültség hatására megjelenő villamos töltés tárolási </a:t>
            </a:r>
            <a:r>
              <a:rPr lang="hu-HU" altLang="hu-HU" sz="2000" b="1" dirty="0" smtClean="0"/>
              <a:t/>
            </a:r>
            <a:br>
              <a:rPr lang="hu-HU" altLang="hu-HU" sz="2000" b="1" dirty="0" smtClean="0"/>
            </a:br>
            <a:r>
              <a:rPr lang="hu-HU" altLang="hu-HU" sz="2000" b="1" dirty="0" smtClean="0"/>
              <a:t>mennyiségét adja meg</a:t>
            </a:r>
            <a:endParaRPr lang="hu-HU" altLang="hu-HU" sz="2000" b="1" dirty="0"/>
          </a:p>
        </p:txBody>
      </p:sp>
      <p:sp>
        <p:nvSpPr>
          <p:cNvPr id="28" name="Téglalap 27"/>
          <p:cNvSpPr/>
          <p:nvPr/>
        </p:nvSpPr>
        <p:spPr>
          <a:xfrm>
            <a:off x="1260235" y="2636021"/>
            <a:ext cx="3907260" cy="64807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75000">
                <a:schemeClr val="accent5">
                  <a:lumMod val="40000"/>
                  <a:lumOff val="6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rgbClr val="0070C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991" y="3791384"/>
            <a:ext cx="5284257" cy="2974281"/>
          </a:xfrm>
          <a:prstGeom prst="rect">
            <a:avLst/>
          </a:prstGeom>
        </p:spPr>
      </p:pic>
      <p:grpSp>
        <p:nvGrpSpPr>
          <p:cNvPr id="9" name="Csoportba foglalás 8"/>
          <p:cNvGrpSpPr/>
          <p:nvPr/>
        </p:nvGrpSpPr>
        <p:grpSpPr>
          <a:xfrm>
            <a:off x="330459" y="1900515"/>
            <a:ext cx="7970888" cy="1558240"/>
            <a:chOff x="354179" y="2200934"/>
            <a:chExt cx="8250269" cy="1816174"/>
          </a:xfrm>
        </p:grpSpPr>
        <p:cxnSp>
          <p:nvCxnSpPr>
            <p:cNvPr id="20" name="Egyenes összekötő nyíllal 19"/>
            <p:cNvCxnSpPr/>
            <p:nvPr/>
          </p:nvCxnSpPr>
          <p:spPr>
            <a:xfrm>
              <a:off x="535524" y="2564904"/>
              <a:ext cx="8068924" cy="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églalap 22"/>
            <p:cNvSpPr/>
            <p:nvPr/>
          </p:nvSpPr>
          <p:spPr>
            <a:xfrm>
              <a:off x="683567" y="2200934"/>
              <a:ext cx="3083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altLang="hu-HU" b="1" dirty="0" smtClean="0"/>
                <a:t>1</a:t>
              </a:r>
              <a:endParaRPr lang="hu-HU" altLang="hu-HU" b="1" dirty="0"/>
            </a:p>
          </p:txBody>
        </p:sp>
        <p:sp>
          <p:nvSpPr>
            <p:cNvPr id="24" name="Téglalap 23"/>
            <p:cNvSpPr/>
            <p:nvPr/>
          </p:nvSpPr>
          <p:spPr>
            <a:xfrm>
              <a:off x="1230667" y="2200934"/>
              <a:ext cx="3083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altLang="hu-HU" b="1" dirty="0" smtClean="0"/>
                <a:t>5</a:t>
              </a:r>
              <a:endParaRPr lang="hu-HU" altLang="hu-HU" b="1" dirty="0"/>
            </a:p>
          </p:txBody>
        </p:sp>
        <p:sp>
          <p:nvSpPr>
            <p:cNvPr id="25" name="Téglalap 24"/>
            <p:cNvSpPr/>
            <p:nvPr/>
          </p:nvSpPr>
          <p:spPr>
            <a:xfrm>
              <a:off x="2209407" y="2201883"/>
              <a:ext cx="49170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altLang="hu-HU" b="1" dirty="0" smtClean="0"/>
                <a:t>20</a:t>
              </a:r>
              <a:endParaRPr lang="hu-HU" altLang="hu-HU" b="1" dirty="0"/>
            </a:p>
          </p:txBody>
        </p:sp>
        <p:sp>
          <p:nvSpPr>
            <p:cNvPr id="26" name="Téglalap 25"/>
            <p:cNvSpPr/>
            <p:nvPr/>
          </p:nvSpPr>
          <p:spPr>
            <a:xfrm>
              <a:off x="4054562" y="2212096"/>
              <a:ext cx="49170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altLang="hu-HU" b="1" dirty="0" smtClean="0"/>
                <a:t>40</a:t>
              </a:r>
              <a:endParaRPr lang="hu-HU" altLang="hu-HU" b="1" dirty="0"/>
            </a:p>
          </p:txBody>
        </p:sp>
        <p:sp>
          <p:nvSpPr>
            <p:cNvPr id="27" name="Téglalap 26"/>
            <p:cNvSpPr/>
            <p:nvPr/>
          </p:nvSpPr>
          <p:spPr>
            <a:xfrm>
              <a:off x="8079216" y="2212096"/>
              <a:ext cx="49170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altLang="hu-HU" b="1" dirty="0" smtClean="0"/>
                <a:t>80</a:t>
              </a:r>
              <a:endParaRPr lang="hu-HU" altLang="hu-HU" b="1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69" y="2797908"/>
              <a:ext cx="93345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églalap 28"/>
            <p:cNvSpPr/>
            <p:nvPr/>
          </p:nvSpPr>
          <p:spPr>
            <a:xfrm>
              <a:off x="5435189" y="2611108"/>
              <a:ext cx="2065753" cy="1200329"/>
            </a:xfrm>
            <a:prstGeom prst="rect">
              <a:avLst/>
            </a:prstGeom>
            <a:ln w="1270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hu-HU" altLang="hu-HU" b="1" dirty="0" smtClean="0"/>
                <a:t>Ideális esetben a talajban csak a levegő és a víztartalom változik</a:t>
              </a:r>
              <a:endParaRPr lang="hu-HU" altLang="hu-HU" b="1" dirty="0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179" y="2797908"/>
              <a:ext cx="1056069" cy="1056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églalap 33"/>
            <p:cNvSpPr/>
            <p:nvPr/>
          </p:nvSpPr>
          <p:spPr>
            <a:xfrm>
              <a:off x="1660468" y="3141276"/>
              <a:ext cx="35283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altLang="hu-HU" b="1" dirty="0" smtClean="0"/>
                <a:t> Talajok dielelektromos állandója</a:t>
              </a:r>
              <a:endParaRPr lang="hu-HU" altLang="hu-H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6405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90"/>
          <a:stretch/>
        </p:blipFill>
        <p:spPr>
          <a:xfrm>
            <a:off x="-25736" y="-20452"/>
            <a:ext cx="9169735" cy="6878452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162348" y="0"/>
            <a:ext cx="5796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hu-HU" altLang="hu-HU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 talajnedvesség mérési módszerei </a:t>
            </a:r>
          </a:p>
        </p:txBody>
      </p:sp>
      <p:sp>
        <p:nvSpPr>
          <p:cNvPr id="6" name="Téglalap 5"/>
          <p:cNvSpPr/>
          <p:nvPr/>
        </p:nvSpPr>
        <p:spPr>
          <a:xfrm>
            <a:off x="229043" y="523220"/>
            <a:ext cx="5018005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altLang="hu-HU" sz="22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Domain </a:t>
            </a:r>
            <a:r>
              <a:rPr lang="hu-HU" altLang="hu-HU" sz="22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Reflectometry</a:t>
            </a:r>
            <a:endParaRPr lang="hu-HU" altLang="hu-HU" sz="2200" b="1" u="sng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869" y="392021"/>
            <a:ext cx="554627" cy="69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églalap 6"/>
          <p:cNvSpPr/>
          <p:nvPr/>
        </p:nvSpPr>
        <p:spPr>
          <a:xfrm>
            <a:off x="162348" y="1189201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180975" algn="just"/>
            <a:r>
              <a:rPr lang="hu-HU" sz="2000" dirty="0"/>
              <a:t>A nagyfrekvenciás jelnek az elektródákba lépése és az elektróda végéről történő </a:t>
            </a:r>
            <a:r>
              <a:rPr lang="hu-HU" sz="2000" b="1" dirty="0"/>
              <a:t>visszaverődése között eltelt időből</a:t>
            </a:r>
            <a:r>
              <a:rPr lang="hu-HU" sz="2000" dirty="0"/>
              <a:t> meghatározható a talaj látszólagos </a:t>
            </a:r>
            <a:r>
              <a:rPr lang="hu-HU" sz="2000" dirty="0" err="1"/>
              <a:t>dielektromos</a:t>
            </a:r>
            <a:r>
              <a:rPr lang="hu-HU" sz="2000" dirty="0"/>
              <a:t> állandója .</a:t>
            </a:r>
            <a:endParaRPr lang="hu-HU" sz="300" i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églalap 15"/>
              <p:cNvSpPr/>
              <p:nvPr/>
            </p:nvSpPr>
            <p:spPr>
              <a:xfrm>
                <a:off x="2896813" y="2420888"/>
                <a:ext cx="1644610" cy="840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>
                          <a:latin typeface="Cambria Math"/>
                        </a:rPr>
                        <m:t>ĸ=</m:t>
                      </m:r>
                      <m:sSup>
                        <m:sSupPr>
                          <m:ctrlPr>
                            <a:rPr lang="hu-HU" sz="2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2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hu-HU" sz="2400" i="1">
                                      <a:latin typeface="Cambria Math"/>
                                    </a:rPr>
                                    <m:t>𝑡𝑐</m:t>
                                  </m:r>
                                </m:num>
                                <m:den>
                                  <m:r>
                                    <a:rPr lang="hu-HU" sz="24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hu-HU" sz="2400" i="1">
                                      <a:latin typeface="Cambria Math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hu-HU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hu-HU" sz="24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16" name="Téglalap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813" y="2420888"/>
                <a:ext cx="1644610" cy="8402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églalap 1"/>
          <p:cNvSpPr/>
          <p:nvPr/>
        </p:nvSpPr>
        <p:spPr>
          <a:xfrm>
            <a:off x="87386" y="4066485"/>
            <a:ext cx="5091421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2" indent="180975"/>
            <a:r>
              <a:rPr lang="hu-HU" sz="22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FDR (</a:t>
            </a:r>
            <a:r>
              <a:rPr lang="hu-HU" sz="22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</a:t>
            </a:r>
            <a:r>
              <a:rPr lang="hu-HU" sz="22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2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Domian</a:t>
            </a:r>
            <a:r>
              <a:rPr lang="hu-HU" sz="22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2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Reflectometry</a:t>
            </a:r>
            <a:r>
              <a:rPr lang="hu-HU" sz="22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églalap 16"/>
              <p:cNvSpPr/>
              <p:nvPr/>
            </p:nvSpPr>
            <p:spPr>
              <a:xfrm>
                <a:off x="395536" y="2373278"/>
                <a:ext cx="1841594" cy="9355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i="1">
                          <a:latin typeface="Cambria Math"/>
                          <a:ea typeface="Calibri"/>
                          <a:cs typeface="Times New Roman"/>
                        </a:rPr>
                        <m:t>𝑡</m:t>
                      </m:r>
                      <m:r>
                        <a:rPr lang="hu-HU" sz="24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d>
                        <m:dPr>
                          <m:ctrlPr>
                            <a:rPr lang="hu-HU" sz="2400" i="1">
                              <a:effectLst/>
                              <a:latin typeface="Cambria Math"/>
                              <a:ea typeface="SimSun"/>
                              <a:cs typeface="Times New Roman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u-HU" sz="2400" i="1">
                                  <a:effectLst/>
                                  <a:latin typeface="Cambria Math"/>
                                  <a:ea typeface="SimSu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hu-HU" sz="24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  <m:r>
                                <a:rPr lang="hu-HU" sz="24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𝐿</m:t>
                              </m:r>
                              <m:rad>
                                <m:radPr>
                                  <m:degHide m:val="on"/>
                                  <m:ctrlPr>
                                    <a:rPr lang="hu-HU" sz="2400" i="1">
                                      <a:effectLst/>
                                      <a:latin typeface="Cambria Math"/>
                                      <a:ea typeface="SimSu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hu-HU" sz="2400">
                                      <a:effectLst/>
                                      <a:latin typeface="Cambria Math"/>
                                      <a:ea typeface="Arial"/>
                                      <a:cs typeface="Times New Roman"/>
                                    </a:rPr>
                                    <m:t>ĸ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hu-HU" sz="24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17" name="Téglalap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373278"/>
                <a:ext cx="1841594" cy="93551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églalap 12"/>
          <p:cNvSpPr/>
          <p:nvPr/>
        </p:nvSpPr>
        <p:spPr>
          <a:xfrm>
            <a:off x="162348" y="4653136"/>
            <a:ext cx="8594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180975"/>
            <a:r>
              <a:rPr lang="hu-HU" sz="2000" dirty="0" smtClean="0"/>
              <a:t>A talajnedvesség </a:t>
            </a:r>
            <a:r>
              <a:rPr lang="hu-HU" sz="2000" dirty="0"/>
              <a:t>kifejezhető  a szenzorban végbemenő frekvenciaváltozásokkal </a:t>
            </a:r>
            <a:r>
              <a:rPr lang="hu-HU" sz="2000" dirty="0" smtClean="0"/>
              <a:t>összefüggésben</a:t>
            </a:r>
            <a:endParaRPr lang="hu-HU" sz="2000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627" y="1927671"/>
            <a:ext cx="2908813" cy="178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869" y="4002707"/>
            <a:ext cx="764950" cy="55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490" y="5075319"/>
            <a:ext cx="1463802" cy="165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1" y="5103811"/>
            <a:ext cx="2893272" cy="162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7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90"/>
          <a:stretch/>
        </p:blipFill>
        <p:spPr>
          <a:xfrm>
            <a:off x="-25736" y="-20452"/>
            <a:ext cx="9169735" cy="6878452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50332" y="107409"/>
            <a:ext cx="8287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hu-HU" altLang="hu-HU" sz="28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Az alkalmas módszerek összehasonlítása</a:t>
            </a:r>
            <a:endParaRPr lang="hu-HU" altLang="hu-HU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05949" y="3969638"/>
            <a:ext cx="4250027" cy="212365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2"/>
            <a:r>
              <a:rPr lang="hu-HU" sz="2200" b="1" dirty="0" smtClean="0"/>
              <a:t>Hátrányok</a:t>
            </a:r>
            <a:endParaRPr lang="hu-HU" sz="2200" b="1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hu-HU" sz="2200" b="1" dirty="0" smtClean="0"/>
              <a:t>Drága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hu-HU" sz="2200" b="1" dirty="0" smtClean="0"/>
              <a:t>Nehéz telepítés és karbantartás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hu-HU" sz="2200" b="1" dirty="0" smtClean="0"/>
              <a:t>Magas energiafogyasztás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hu-HU" sz="2200" b="1" dirty="0" smtClean="0"/>
              <a:t>Érzékeny a talajban lévő „</a:t>
            </a:r>
            <a:r>
              <a:rPr lang="hu-HU" sz="2200" b="1" dirty="0" err="1" smtClean="0"/>
              <a:t>légbuborékokrat</a:t>
            </a:r>
            <a:endParaRPr lang="hu-HU" sz="2200" b="1" dirty="0"/>
          </a:p>
        </p:txBody>
      </p:sp>
      <p:sp>
        <p:nvSpPr>
          <p:cNvPr id="13" name="Téglalap 12"/>
          <p:cNvSpPr/>
          <p:nvPr/>
        </p:nvSpPr>
        <p:spPr>
          <a:xfrm>
            <a:off x="4559130" y="1307360"/>
            <a:ext cx="4333349" cy="24622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2"/>
            <a:r>
              <a:rPr lang="hu-HU" sz="2200" b="1" dirty="0" smtClean="0"/>
              <a:t>Előnyök:</a:t>
            </a:r>
            <a:endParaRPr lang="hu-HU" sz="2200" b="1" dirty="0"/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hu-HU" sz="2200" b="1" dirty="0"/>
              <a:t>Pontos mérési technika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hu-HU" sz="2200" b="1" dirty="0"/>
              <a:t>Nagyságrenddel olcsóbb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hu-HU" sz="2200" b="1" dirty="0"/>
              <a:t>Egyszerű telepítés és fenntartás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hu-HU" sz="2200" b="1" dirty="0"/>
              <a:t>Alacsonyabb fogyasztás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hu-HU" sz="2200" b="1" dirty="0"/>
              <a:t>Legkisebb nedvességváltozások </a:t>
            </a:r>
            <a:r>
              <a:rPr lang="hu-HU" sz="2200" b="1" dirty="0" smtClean="0"/>
              <a:t>kimutatása</a:t>
            </a:r>
            <a:endParaRPr lang="hu-HU" sz="2200" b="1" dirty="0"/>
          </a:p>
        </p:txBody>
      </p:sp>
      <p:sp>
        <p:nvSpPr>
          <p:cNvPr id="2" name="Téglalap 1"/>
          <p:cNvSpPr/>
          <p:nvPr/>
        </p:nvSpPr>
        <p:spPr>
          <a:xfrm>
            <a:off x="109062" y="709403"/>
            <a:ext cx="4246914" cy="430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2"/>
            <a:r>
              <a:rPr lang="hu-HU" sz="2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TDR</a:t>
            </a:r>
            <a:endParaRPr lang="hu-HU" sz="2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554449" y="694015"/>
            <a:ext cx="4338029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2"/>
            <a:r>
              <a:rPr lang="hu-HU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FDR</a:t>
            </a:r>
          </a:p>
        </p:txBody>
      </p:sp>
      <p:sp>
        <p:nvSpPr>
          <p:cNvPr id="4" name="Téglalap 3"/>
          <p:cNvSpPr/>
          <p:nvPr/>
        </p:nvSpPr>
        <p:spPr>
          <a:xfrm>
            <a:off x="4559130" y="3985304"/>
            <a:ext cx="4333349" cy="17851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2"/>
            <a:r>
              <a:rPr lang="hu-HU" sz="2200" b="1" dirty="0"/>
              <a:t>Hátrányok: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hu-HU" sz="2200" b="1" dirty="0"/>
              <a:t>Érzékenyebb a sóra, ásványi összetételre és hőmérsékletre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hu-HU" sz="2200" b="1" dirty="0"/>
              <a:t>Érzékeny a talajban lévő „légbuborékokra”</a:t>
            </a:r>
          </a:p>
        </p:txBody>
      </p:sp>
      <p:sp>
        <p:nvSpPr>
          <p:cNvPr id="6" name="Téglalap 5"/>
          <p:cNvSpPr/>
          <p:nvPr/>
        </p:nvSpPr>
        <p:spPr>
          <a:xfrm>
            <a:off x="109062" y="1355864"/>
            <a:ext cx="4246914" cy="17851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2"/>
            <a:r>
              <a:rPr lang="hu-HU" sz="2200" b="1" dirty="0"/>
              <a:t>Előnyök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hu-HU" sz="2200" b="1" dirty="0"/>
              <a:t>Pontos mérési technika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hu-HU" sz="2200" b="1" dirty="0"/>
              <a:t>Magas frekvencia miatt ( akár 1 </a:t>
            </a:r>
            <a:r>
              <a:rPr lang="hu-HU" sz="2200" b="1" dirty="0" err="1"/>
              <a:t>Ghz</a:t>
            </a:r>
            <a:r>
              <a:rPr lang="hu-HU" sz="2200" b="1" dirty="0"/>
              <a:t>) érzéketlenebb a só és  hőmérséklet változásokra</a:t>
            </a:r>
          </a:p>
        </p:txBody>
      </p:sp>
      <p:sp>
        <p:nvSpPr>
          <p:cNvPr id="7" name="Téglalap 6"/>
          <p:cNvSpPr/>
          <p:nvPr/>
        </p:nvSpPr>
        <p:spPr>
          <a:xfrm>
            <a:off x="2411760" y="6279703"/>
            <a:ext cx="45720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2" algn="ctr"/>
            <a:r>
              <a:rPr lang="hu-HU" sz="2400" b="1" dirty="0" smtClean="0"/>
              <a:t>KALIBRÁCIÓ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235461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90"/>
          <a:stretch/>
        </p:blipFill>
        <p:spPr>
          <a:xfrm>
            <a:off x="-25736" y="-20452"/>
            <a:ext cx="9169735" cy="6878452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107504" y="182510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hu-HU" altLang="hu-HU" sz="28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CÉLKITŰZÉSEK </a:t>
            </a:r>
            <a:endParaRPr lang="hu-HU" altLang="hu-HU" sz="24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72742" y="70573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u="sng" dirty="0" smtClean="0">
                <a:solidFill>
                  <a:srgbClr val="FF0000"/>
                </a:solidFill>
              </a:rPr>
              <a:t>Cél:</a:t>
            </a:r>
          </a:p>
          <a:p>
            <a:pPr algn="just"/>
            <a:r>
              <a:rPr lang="hu-HU" sz="2400" b="1" dirty="0" smtClean="0"/>
              <a:t>Az állami segítségnyújtás lehetőségének megteremtése, a nagyobb károk megelőzése érdekében</a:t>
            </a:r>
            <a:endParaRPr lang="hu-HU" sz="24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372742" y="1813760"/>
            <a:ext cx="8519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u="sng" dirty="0" smtClean="0">
                <a:solidFill>
                  <a:srgbClr val="FF0000"/>
                </a:solidFill>
              </a:rPr>
              <a:t>Eszköz:</a:t>
            </a:r>
          </a:p>
          <a:p>
            <a:pPr algn="just"/>
            <a:r>
              <a:rPr lang="hu-HU" sz="2400" b="1" dirty="0" smtClean="0"/>
              <a:t>Vízkárelhárítás keretében megelőző beavatkozások végrehajtása állami segítséggel.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37176" y="2993147"/>
            <a:ext cx="828092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b="1" u="sng" dirty="0" smtClean="0">
                <a:solidFill>
                  <a:srgbClr val="FF0000"/>
                </a:solidFill>
              </a:rPr>
              <a:t>Kárelhárítási fokozatok elrendelése:</a:t>
            </a:r>
          </a:p>
          <a:p>
            <a:pPr algn="just"/>
            <a:r>
              <a:rPr lang="hu-HU" sz="2000" b="1" dirty="0" smtClean="0"/>
              <a:t>Például:</a:t>
            </a:r>
          </a:p>
          <a:p>
            <a:pPr algn="just"/>
            <a:r>
              <a:rPr lang="hu-HU" sz="2400" b="1" dirty="0" err="1" smtClean="0"/>
              <a:t>I.fok</a:t>
            </a:r>
            <a:r>
              <a:rPr lang="hu-HU" sz="2400" b="1" dirty="0" smtClean="0"/>
              <a:t> – A csatornák és az érintett zsilipek jó karba helyezése</a:t>
            </a:r>
          </a:p>
          <a:p>
            <a:pPr algn="just"/>
            <a:r>
              <a:rPr lang="hu-HU" sz="2400" b="1" dirty="0" err="1" smtClean="0"/>
              <a:t>II.fok</a:t>
            </a:r>
            <a:r>
              <a:rPr lang="hu-HU" sz="2400" b="1" dirty="0" smtClean="0"/>
              <a:t> – Rendkívüli vízkormányozások lehetősége</a:t>
            </a:r>
          </a:p>
          <a:p>
            <a:pPr algn="just"/>
            <a:r>
              <a:rPr lang="hu-HU" sz="2400" b="1" dirty="0" smtClean="0"/>
              <a:t>III. fok – Rendkívüli szivattyúkapacitás bevetése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71000" y="4888279"/>
            <a:ext cx="8345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b="1" u="sng" dirty="0" smtClean="0">
                <a:solidFill>
                  <a:srgbClr val="FF0000"/>
                </a:solidFill>
              </a:rPr>
              <a:t>A feladat illesztése a védelmi szervezetbe</a:t>
            </a:r>
          </a:p>
          <a:p>
            <a:pPr algn="just"/>
            <a:r>
              <a:rPr lang="hu-HU" sz="2400" b="1" dirty="0" smtClean="0"/>
              <a:t>Békeidő: az aszályindex folyamatos számítása.</a:t>
            </a:r>
          </a:p>
          <a:p>
            <a:pPr algn="just"/>
            <a:r>
              <a:rPr lang="hu-HU" sz="2400" b="1" dirty="0" smtClean="0"/>
              <a:t>Védekezés: a meglévő védelmi szervezet bevetése</a:t>
            </a:r>
          </a:p>
        </p:txBody>
      </p:sp>
      <p:sp>
        <p:nvSpPr>
          <p:cNvPr id="10" name="Lekerekített téglalap 9"/>
          <p:cNvSpPr/>
          <p:nvPr/>
        </p:nvSpPr>
        <p:spPr>
          <a:xfrm>
            <a:off x="539552" y="6164515"/>
            <a:ext cx="1879803" cy="64807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</a:rPr>
              <a:t>Észlelés</a:t>
            </a:r>
            <a:endParaRPr lang="hu-HU" sz="2800" cap="al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Lekerekített téglalap 10"/>
          <p:cNvSpPr/>
          <p:nvPr/>
        </p:nvSpPr>
        <p:spPr>
          <a:xfrm>
            <a:off x="3954992" y="6164515"/>
            <a:ext cx="1879804" cy="64807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800" b="1" i="1" dirty="0" smtClean="0"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</a:rPr>
              <a:t>Értékelés</a:t>
            </a:r>
            <a:endParaRPr lang="hu-HU" sz="2800" cap="all" dirty="0"/>
          </a:p>
        </p:txBody>
      </p:sp>
      <p:sp>
        <p:nvSpPr>
          <p:cNvPr id="12" name="Lekerekített téglalap 11"/>
          <p:cNvSpPr/>
          <p:nvPr/>
        </p:nvSpPr>
        <p:spPr>
          <a:xfrm>
            <a:off x="7041132" y="6165304"/>
            <a:ext cx="1879803" cy="648072"/>
          </a:xfrm>
          <a:prstGeom prst="roundRect">
            <a:avLst/>
          </a:prstGeom>
          <a:solidFill>
            <a:srgbClr val="FF3737"/>
          </a:solidFill>
          <a:ln w="190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800" b="1" i="1" dirty="0" smtClean="0">
                <a:solidFill>
                  <a:schemeClr val="bg1"/>
                </a:soli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</a:rPr>
              <a:t>Prevenció</a:t>
            </a:r>
            <a:endParaRPr lang="hu-HU" sz="2800" cap="all" dirty="0">
              <a:solidFill>
                <a:schemeClr val="bg1"/>
              </a:solidFill>
            </a:endParaRPr>
          </a:p>
        </p:txBody>
      </p:sp>
      <p:sp>
        <p:nvSpPr>
          <p:cNvPr id="13" name="Jobbra nyíl 12"/>
          <p:cNvSpPr/>
          <p:nvPr/>
        </p:nvSpPr>
        <p:spPr>
          <a:xfrm>
            <a:off x="2771800" y="6309320"/>
            <a:ext cx="936104" cy="36004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Jobbra nyíl 13"/>
          <p:cNvSpPr/>
          <p:nvPr/>
        </p:nvSpPr>
        <p:spPr>
          <a:xfrm>
            <a:off x="6012160" y="6309320"/>
            <a:ext cx="936104" cy="36004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228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5684</TotalTime>
  <Words>1075</Words>
  <Application>Microsoft Office PowerPoint</Application>
  <PresentationFormat>Diavetítés a képernyőre (4:3 oldalarány)</PresentationFormat>
  <Paragraphs>313</Paragraphs>
  <Slides>18</Slides>
  <Notes>13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Az operatív talajnedvesség mérő rendszer </vt:lpstr>
      <vt:lpstr>Az EREDMÉNYEK hasznosulása 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Benyhe Balázs</dc:creator>
  <cp:lastModifiedBy>Acer</cp:lastModifiedBy>
  <cp:revision>230</cp:revision>
  <cp:lastPrinted>2016-03-04T14:41:22Z</cp:lastPrinted>
  <dcterms:created xsi:type="dcterms:W3CDTF">2016-02-19T08:15:23Z</dcterms:created>
  <dcterms:modified xsi:type="dcterms:W3CDTF">2016-07-06T10:19:30Z</dcterms:modified>
</cp:coreProperties>
</file>